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2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17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C4AE3-E886-4FFC-B686-19F5A20EA3CB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E6A0F-354A-48C7-9CB9-B1198569A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sketch and show answers</a:t>
            </a:r>
            <a:r>
              <a:rPr lang="en-US" baseline="0" dirty="0" smtClean="0"/>
              <a:t>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/>
              <a:defRPr/>
            </a:pPr>
            <a:r>
              <a:rPr lang="en-US" dirty="0" smtClean="0"/>
              <a:t>About 20%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dirty="0" smtClean="0"/>
              <a:t>About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 startAt="3"/>
              <a:defRPr/>
            </a:pPr>
            <a:r>
              <a:rPr lang="en-US" dirty="0" smtClean="0"/>
              <a:t>About 118.18 mph</a:t>
            </a:r>
          </a:p>
          <a:p>
            <a:pPr marL="228600" indent="-228600">
              <a:buFontTx/>
              <a:buAutoNum type="alphaLcParenR" startAt="3"/>
              <a:defRPr/>
            </a:pPr>
            <a:r>
              <a:rPr lang="en-US" dirty="0" smtClean="0"/>
              <a:t>About 8.1 mph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 startAt="5"/>
              <a:defRPr/>
            </a:pPr>
            <a:r>
              <a:rPr lang="en-US" dirty="0" smtClean="0"/>
              <a:t>About 106.72 mph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baseline="0" dirty="0" smtClean="0"/>
              <a:t>0.0013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0.0228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0.3829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92.95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hand:  find z-score</a:t>
            </a:r>
            <a:r>
              <a:rPr lang="en-US" baseline="0" dirty="0" smtClean="0"/>
              <a:t> of each observation.  Plot each observation </a:t>
            </a:r>
            <a:r>
              <a:rPr lang="en-US" i="1" baseline="0" dirty="0" smtClean="0"/>
              <a:t>x</a:t>
            </a:r>
            <a:r>
              <a:rPr lang="en-US" i="0" baseline="0" dirty="0" smtClean="0"/>
              <a:t> against the corresponding </a:t>
            </a:r>
            <a:r>
              <a:rPr lang="en-US" i="1" baseline="0" dirty="0" smtClean="0"/>
              <a:t>z</a:t>
            </a:r>
            <a:r>
              <a:rPr lang="en-US" i="0" baseline="0" dirty="0" smtClean="0"/>
              <a:t>.</a:t>
            </a:r>
          </a:p>
          <a:p>
            <a:r>
              <a:rPr lang="en-US" i="1" baseline="0" dirty="0" smtClean="0"/>
              <a:t>x</a:t>
            </a:r>
            <a:r>
              <a:rPr lang="en-US" i="0" baseline="0" dirty="0" smtClean="0"/>
              <a:t>-values are best on the horizontal axis and </a:t>
            </a:r>
            <a:r>
              <a:rPr lang="en-US" i="1" baseline="0" dirty="0" smtClean="0"/>
              <a:t>z</a:t>
            </a:r>
            <a:r>
              <a:rPr lang="en-US" i="0" baseline="0" dirty="0" smtClean="0"/>
              <a:t>-scores on the vertical axis.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6A0F-354A-48C7-9CB9-B1198569A7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2.2 Normal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HW:  p. 131 (41-59 odd, 63, 65, 66, 68-74)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Normal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667" y="2306637"/>
                <a:ext cx="7057858" cy="368690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standard Normal distribution is the Normal distribution with mean 0 and standard deviation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 smtClean="0"/>
                  <a:t>In practice, not all observations of interest will fall one, two, or three standard deviations from the mean.</a:t>
                </a:r>
              </a:p>
              <a:p>
                <a:r>
                  <a:rPr lang="en-US" sz="2000" dirty="0" smtClean="0"/>
                  <a:t>In cases like this, the 68-95-99.7 rule can help us estimate the proportion, but we’ll want to be more exact.  </a:t>
                </a:r>
              </a:p>
              <a:p>
                <a:r>
                  <a:rPr lang="en-US" sz="2000" dirty="0" smtClean="0"/>
                  <a:t>We can use the standard Normal table and Normal calculations to help us find the proportion.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667" y="2306637"/>
                <a:ext cx="7057858" cy="3686904"/>
              </a:xfrm>
              <a:blipFill>
                <a:blip r:embed="rId2"/>
                <a:stretch>
                  <a:fillRect l="-432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standard 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306637"/>
            <a:ext cx="3968750" cy="36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Normal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654" y="1952625"/>
                <a:ext cx="6005345" cy="4286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Standard Normal Distribution Table is a table of areas under the standard Normal curve.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table entry for each value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is the area under the curve to the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left</a:t>
                </a:r>
                <a:r>
                  <a:rPr lang="en-US" dirty="0" smtClean="0"/>
                  <a:t> of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we want to find the proportion of observations from the standard Normal distribution that are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−2.15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Locate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−2.1</m:t>
                    </m:r>
                  </m:oMath>
                </a14:m>
                <a:r>
                  <a:rPr lang="en-US" dirty="0" smtClean="0"/>
                  <a:t> in the left-hand column of the table.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Then locate the remaining digit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.05 </m:t>
                    </m:r>
                  </m:oMath>
                </a14:m>
                <a:r>
                  <a:rPr lang="en-US" dirty="0" smtClean="0"/>
                  <a:t>in the top row.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The entry opposite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−2.1 </m:t>
                    </m:r>
                  </m:oMath>
                </a14:m>
                <a:r>
                  <a:rPr lang="en-US" dirty="0" smtClean="0"/>
                  <a:t>and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.05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0.0158</m:t>
                    </m:r>
                  </m:oMath>
                </a14:m>
                <a:r>
                  <a:rPr lang="en-US" dirty="0" smtClean="0"/>
                  <a:t>.  This is the area we seek.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*Since the area under the curve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, the proportion of observations greater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−2.15 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1−0.0158=.9842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654" y="1952625"/>
                <a:ext cx="6005345" cy="4286250"/>
              </a:xfrm>
              <a:blipFill>
                <a:blip r:embed="rId2"/>
                <a:stretch>
                  <a:fillRect l="-914" r="-1320" b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1386980"/>
            <a:ext cx="6007875" cy="47852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19800" y="5791202"/>
            <a:ext cx="533400" cy="180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86875" y="3609975"/>
            <a:ext cx="390525" cy="172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53524" y="5772151"/>
            <a:ext cx="676275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Understanding, p. 119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951896"/>
                <a:ext cx="11563350" cy="44870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Use the standard Normal table to find the proportion of observations from a standard Normal distribution that fall in each of the following regions.  In each case, sketch a standard Normal curve and shade the area representing the region.</a:t>
                </a:r>
              </a:p>
              <a:p>
                <a:pPr marL="342900" indent="-342900"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&lt;1.39</m:t>
                    </m:r>
                  </m:oMath>
                </a14:m>
                <a:endParaRPr lang="en-US" sz="2000" dirty="0" smtClean="0"/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0.9177</a:t>
                </a:r>
              </a:p>
              <a:p>
                <a:pPr marL="324000" lvl="1" indent="0">
                  <a:buNone/>
                </a:pPr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&gt;2.15</m:t>
                    </m:r>
                  </m:oMath>
                </a14:m>
                <a:endParaRPr lang="en-US" sz="2000" dirty="0" smtClean="0"/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0.0158</a:t>
                </a:r>
              </a:p>
              <a:p>
                <a:pPr marL="324000" lvl="1" indent="0">
                  <a:buNone/>
                </a:pPr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−0.56&lt;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&lt;1.81</m:t>
                    </m:r>
                  </m:oMath>
                </a14:m>
                <a:endParaRPr lang="en-US" sz="2000" b="0" dirty="0" smtClean="0"/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0.6772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951896"/>
                <a:ext cx="11563350" cy="4487004"/>
              </a:xfrm>
              <a:blipFill>
                <a:blip r:embed="rId3"/>
                <a:stretch>
                  <a:fillRect l="-580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Use the standard Normal table to find the value </a:t>
            </a:r>
            <a:r>
              <a:rPr lang="en-US" sz="2000" i="1" dirty="0" smtClean="0"/>
              <a:t>z</a:t>
            </a:r>
            <a:r>
              <a:rPr lang="en-US" sz="2000" dirty="0" smtClean="0"/>
              <a:t> from the standard Normal distribution that satisfies each of the following conditions.  In each case, sketch a standard Normal curve with your value of </a:t>
            </a:r>
            <a:r>
              <a:rPr lang="en-US" sz="2000" i="1" dirty="0" smtClean="0"/>
              <a:t>z </a:t>
            </a:r>
            <a:r>
              <a:rPr lang="en-US" sz="2000" dirty="0" smtClean="0"/>
              <a:t>marked on the axis.</a:t>
            </a:r>
          </a:p>
          <a:p>
            <a:pPr marL="342900" indent="-342900">
              <a:buAutoNum type="arabicPeriod" startAt="4"/>
            </a:pPr>
            <a:r>
              <a:rPr lang="en-US" sz="2000" dirty="0" smtClean="0"/>
              <a:t>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-0.84</a:t>
            </a:r>
          </a:p>
          <a:p>
            <a:pPr marL="3240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3240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 startAt="4"/>
            </a:pPr>
            <a:r>
              <a:rPr lang="en-US" sz="2000" dirty="0" smtClean="0"/>
              <a:t>45% of all observations are greater than </a:t>
            </a:r>
            <a:r>
              <a:rPr lang="en-US" sz="2000" i="1" dirty="0" smtClean="0"/>
              <a:t>z</a:t>
            </a:r>
            <a:r>
              <a:rPr lang="en-US" sz="2000" dirty="0" smtClean="0"/>
              <a:t>.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0.13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can answer a question about proportions of </a:t>
            </a:r>
            <a:r>
              <a:rPr lang="en-US" sz="2000" i="1" dirty="0" smtClean="0"/>
              <a:t>any</a:t>
            </a:r>
            <a:r>
              <a:rPr lang="en-US" sz="2000" dirty="0" smtClean="0"/>
              <a:t> Normal distribution by standardizing and then using the standard Normal table.</a:t>
            </a:r>
          </a:p>
          <a:p>
            <a:r>
              <a:rPr lang="en-US" sz="2000" dirty="0" smtClean="0"/>
              <a:t>Follow </a:t>
            </a:r>
            <a:r>
              <a:rPr lang="en-US" sz="2000" dirty="0"/>
              <a:t>the four-step </a:t>
            </a:r>
            <a:r>
              <a:rPr lang="en-US" sz="2000" dirty="0" smtClean="0"/>
              <a:t>process:</a:t>
            </a:r>
            <a:endParaRPr lang="en-US" sz="2000" dirty="0"/>
          </a:p>
          <a:p>
            <a:pPr marL="666900" lvl="1" indent="-342900">
              <a:buAutoNum type="arabicPeriod"/>
            </a:pPr>
            <a:r>
              <a:rPr lang="en-US" sz="1800" dirty="0" smtClean="0"/>
              <a:t>STATE:  Express </a:t>
            </a:r>
            <a:r>
              <a:rPr lang="en-US" sz="1800" dirty="0"/>
              <a:t>the problem in terms of a variable </a:t>
            </a:r>
            <a:r>
              <a:rPr lang="en-US" sz="1800" i="1" dirty="0"/>
              <a:t>x</a:t>
            </a:r>
            <a:r>
              <a:rPr lang="en-US" sz="1800" dirty="0"/>
              <a:t>.</a:t>
            </a:r>
          </a:p>
          <a:p>
            <a:pPr marL="666900" lvl="1" indent="-342900">
              <a:buAutoNum type="arabicPeriod"/>
            </a:pPr>
            <a:r>
              <a:rPr lang="en-US" sz="1800" dirty="0" smtClean="0"/>
              <a:t>PLAN:  Sketch </a:t>
            </a:r>
            <a:r>
              <a:rPr lang="en-US" sz="1800" dirty="0"/>
              <a:t>a picture of the distribution and shade the area of interest.</a:t>
            </a:r>
          </a:p>
          <a:p>
            <a:pPr marL="666900" lvl="1" indent="-342900">
              <a:buAutoNum type="arabicPeriod"/>
            </a:pPr>
            <a:r>
              <a:rPr lang="en-US" sz="1800" dirty="0" smtClean="0"/>
              <a:t>DO:  Perform </a:t>
            </a:r>
            <a:r>
              <a:rPr lang="en-US" sz="1800" dirty="0"/>
              <a:t>calculations by standardizing </a:t>
            </a:r>
            <a:r>
              <a:rPr lang="en-US" sz="1800" i="1" dirty="0"/>
              <a:t>x</a:t>
            </a:r>
            <a:r>
              <a:rPr lang="en-US" sz="1800" dirty="0"/>
              <a:t> and then using Table A or your calculator to find the required area under the Normal curve.</a:t>
            </a:r>
          </a:p>
          <a:p>
            <a:pPr marL="666900" lvl="1" indent="-342900">
              <a:buAutoNum type="arabicPeriod"/>
            </a:pPr>
            <a:r>
              <a:rPr lang="en-US" sz="1800" dirty="0" smtClean="0"/>
              <a:t>CONCLUDE:  Write </a:t>
            </a:r>
            <a:r>
              <a:rPr lang="en-US" sz="1800" dirty="0"/>
              <a:t>your conclusion in the context of the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Serving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83" y="1837596"/>
            <a:ext cx="11201233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the 2008 Wimbledon tennis tournament, Rafael Nadal averaged 115 miles per hour (mph) on his first serves.  Assume that the distribution of his first serve speeds is Normal with a mean of 115 and a standard deviation of 6 mph.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About what proportion of his first serves would you expect to exceed 120 mph?</a:t>
            </a:r>
          </a:p>
          <a:p>
            <a:pPr marL="324000" lvl="1" indent="0">
              <a:buNone/>
            </a:pPr>
            <a:endParaRPr lang="en-US" sz="1800" dirty="0" smtClean="0"/>
          </a:p>
          <a:p>
            <a:pPr marL="324000" lvl="1" indent="0">
              <a:buNone/>
            </a:pPr>
            <a:endParaRPr lang="en-US" sz="1800" dirty="0"/>
          </a:p>
          <a:p>
            <a:pPr marL="324000" lvl="1" indent="0">
              <a:buNone/>
            </a:pPr>
            <a:endParaRPr lang="en-US" sz="1800" dirty="0" smtClean="0"/>
          </a:p>
          <a:p>
            <a:pPr marL="324000" lvl="1" indent="0">
              <a:buNone/>
            </a:pPr>
            <a:endParaRPr lang="en-US" sz="18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What percent of Rafael Nadal’s first serves are between 100 and 110 mph?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6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70896"/>
            <a:ext cx="11029615" cy="3678303"/>
          </a:xfrm>
        </p:spPr>
        <p:txBody>
          <a:bodyPr>
            <a:normAutofit/>
          </a:bodyPr>
          <a:lstStyle/>
          <a:p>
            <a:pPr marL="342900" indent="-342900">
              <a:buAutoNum type="alphaLcPeriod" startAt="3"/>
            </a:pPr>
            <a:r>
              <a:rPr lang="en-US" sz="2000" dirty="0" smtClean="0"/>
              <a:t>The fastest 30% of Nadal’s first serves go at least what speed?</a:t>
            </a:r>
          </a:p>
          <a:p>
            <a:pPr marL="342900" indent="-342900">
              <a:buAutoNum type="alphaLcPeriod" startAt="3"/>
            </a:pPr>
            <a:endParaRPr lang="en-US" sz="2000" dirty="0"/>
          </a:p>
          <a:p>
            <a:pPr marL="342900" indent="-342900">
              <a:buAutoNum type="alphaLcPeriod" startAt="3"/>
            </a:pPr>
            <a:endParaRPr lang="en-US" sz="2000" dirty="0" smtClean="0"/>
          </a:p>
          <a:p>
            <a:pPr marL="324000" lvl="1" indent="0">
              <a:buNone/>
            </a:pPr>
            <a:endParaRPr lang="en-US" sz="1800" dirty="0"/>
          </a:p>
          <a:p>
            <a:pPr marL="324000" lvl="1" indent="0">
              <a:buNone/>
            </a:pPr>
            <a:endParaRPr lang="en-US" sz="1800" dirty="0" smtClean="0"/>
          </a:p>
          <a:p>
            <a:pPr marL="324000" lvl="1" indent="0">
              <a:buNone/>
            </a:pPr>
            <a:endParaRPr lang="en-US" sz="1800" dirty="0" smtClean="0"/>
          </a:p>
          <a:p>
            <a:pPr marL="342900" indent="-342900">
              <a:buAutoNum type="alphaLcPeriod" startAt="3"/>
            </a:pPr>
            <a:r>
              <a:rPr lang="en-US" sz="2000" dirty="0" smtClean="0"/>
              <a:t>What is the IQR for the distribution of Nadal’s first serve speeds?</a:t>
            </a:r>
          </a:p>
        </p:txBody>
      </p:sp>
    </p:spTree>
    <p:extLst>
      <p:ext uri="{BB962C8B-B14F-4D97-AF65-F5344CB8AC3E}">
        <p14:creationId xmlns:p14="http://schemas.microsoft.com/office/powerpoint/2010/main" val="9850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09800"/>
            <a:ext cx="11029615" cy="1343949"/>
          </a:xfrm>
        </p:spPr>
        <p:txBody>
          <a:bodyPr>
            <a:normAutofit/>
          </a:bodyPr>
          <a:lstStyle/>
          <a:p>
            <a:pPr marL="342900" indent="-342900">
              <a:buAutoNum type="alphaLcPeriod" startAt="5"/>
            </a:pPr>
            <a:r>
              <a:rPr lang="en-US" sz="2000" dirty="0" smtClean="0"/>
              <a:t>A different player has a standard deviation of 8 mph on his first serves and 20% of his serves go less than 100 mph.  If the distribution of his serve speeds is approximately Normal what is his average first serve speed?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7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17" y="2449478"/>
            <a:ext cx="5048083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Complete the practice worksheet using the standard Normal table.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Due tomorrow!!!</a:t>
            </a:r>
          </a:p>
        </p:txBody>
      </p:sp>
      <p:pic>
        <p:nvPicPr>
          <p:cNvPr id="4098" name="Picture 2" descr="Image result for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180496"/>
            <a:ext cx="3371217" cy="42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3.7037E-7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uess wha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641905"/>
            <a:ext cx="101600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8" y="2029825"/>
            <a:ext cx="6779172" cy="4377959"/>
          </a:xfrm>
        </p:spPr>
        <p:txBody>
          <a:bodyPr>
            <a:noAutofit/>
          </a:bodyPr>
          <a:lstStyle/>
          <a:p>
            <a:r>
              <a:rPr lang="en-US" sz="2400" dirty="0" smtClean="0"/>
              <a:t>Density curves are a handy tool for modeling distributions of data.  </a:t>
            </a:r>
          </a:p>
          <a:p>
            <a:r>
              <a:rPr lang="en-US" sz="2400" dirty="0" smtClean="0"/>
              <a:t>This section is devoted entirely to the most common type of density curve – the Normal curve.  </a:t>
            </a:r>
          </a:p>
          <a:p>
            <a:r>
              <a:rPr lang="en-US" sz="2400" dirty="0" smtClean="0"/>
              <a:t>In this section, you will learn the basic properties of the Normal distributions and how to use them to perform a variety of calculations.</a:t>
            </a:r>
          </a:p>
          <a:p>
            <a:r>
              <a:rPr lang="en-US" sz="2400" dirty="0" smtClean="0"/>
              <a:t>When performing calculations, you must interpret the results in the context of the situation!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1" y="803202"/>
            <a:ext cx="3985023" cy="58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exc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75" y="2111374"/>
            <a:ext cx="8282862" cy="47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Yippee!!!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00893" y="2111374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Your calculator will do Normal calculations for you!!!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Areas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29829"/>
              </a:xfrm>
            </p:spPr>
            <p:txBody>
              <a:bodyPr/>
              <a:lstStyle/>
              <a:p>
                <a:r>
                  <a:rPr lang="en-US" dirty="0" smtClean="0"/>
                  <a:t>2nd </a:t>
                </a:r>
                <a:r>
                  <a:rPr lang="en-US" dirty="0" smtClean="0">
                    <a:latin typeface="SimSun" panose="02010600030101010101" pitchFamily="2" charset="-122"/>
                    <a:ea typeface="SimSun" panose="02010600030101010101" pitchFamily="2" charset="-122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vars</a:t>
                </a:r>
                <a:endParaRPr lang="en-US" dirty="0" smtClean="0"/>
              </a:p>
              <a:p>
                <a:r>
                  <a:rPr lang="en-US" dirty="0" smtClean="0"/>
                  <a:t>2:normalcdf(</a:t>
                </a:r>
              </a:p>
              <a:p>
                <a:r>
                  <a:rPr lang="en-US" dirty="0" smtClean="0"/>
                  <a:t>Fill in information:</a:t>
                </a:r>
              </a:p>
              <a:p>
                <a:pPr lvl="1"/>
                <a:r>
                  <a:rPr lang="en-US" dirty="0" smtClean="0"/>
                  <a:t>lower:  left boundary </a:t>
                </a:r>
              </a:p>
              <a:p>
                <a:pPr lvl="1"/>
                <a:r>
                  <a:rPr lang="en-US" dirty="0" smtClean="0"/>
                  <a:t>upper:  right boundary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:  mean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:  standard deviation</a:t>
                </a:r>
              </a:p>
              <a:p>
                <a:pPr lvl="1"/>
                <a:r>
                  <a:rPr lang="en-US" dirty="0" smtClean="0"/>
                  <a:t>Select Paste</a:t>
                </a:r>
              </a:p>
              <a:p>
                <a:pPr marL="0" indent="0">
                  <a:buNone/>
                </a:pPr>
                <a:r>
                  <a:rPr lang="en-US" dirty="0" smtClean="0"/>
                  <a:t>*Older models will require you to input numbers in a list after selecting 2:normalcdf as follows: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2:normalcdf(lower, upper, mean, standard deviation)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29829"/>
              </a:xfrm>
              <a:blipFill>
                <a:blip r:embed="rId2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http://cfcc.edu/faculty/cmoore/TINormal_files/image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180496"/>
            <a:ext cx="2590740" cy="17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normal cdf ti-84 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36" y="3426814"/>
            <a:ext cx="2914649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45423" y="444247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Preset to 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2960" y="478124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Preset to 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9699" y="3064891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Choose a very small or large number if there is no upper or lower boundary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7419975" y="4268381"/>
            <a:ext cx="1325448" cy="3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7540625" y="4627143"/>
            <a:ext cx="552335" cy="3387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8539899" y="3665056"/>
            <a:ext cx="489800" cy="7578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>
            <a:off x="8171714" y="3665056"/>
            <a:ext cx="857985" cy="41650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Boundaries (when you know the area)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3991704"/>
              </a:xfrm>
            </p:spPr>
            <p:txBody>
              <a:bodyPr/>
              <a:lstStyle/>
              <a:p>
                <a:r>
                  <a:rPr lang="en-US" dirty="0" smtClean="0"/>
                  <a:t>2nd </a:t>
                </a:r>
                <a:r>
                  <a:rPr lang="en-US" dirty="0" smtClean="0">
                    <a:latin typeface="SimSun" panose="02010600030101010101" pitchFamily="2" charset="-122"/>
                    <a:ea typeface="SimSun" panose="02010600030101010101" pitchFamily="2" charset="-122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vars</a:t>
                </a:r>
                <a:endParaRPr lang="en-US" dirty="0" smtClean="0"/>
              </a:p>
              <a:p>
                <a:r>
                  <a:rPr lang="en-US" dirty="0" smtClean="0"/>
                  <a:t>3:invNorm(</a:t>
                </a:r>
              </a:p>
              <a:p>
                <a:r>
                  <a:rPr lang="en-US" dirty="0" smtClean="0"/>
                  <a:t>Fill in the following:</a:t>
                </a:r>
              </a:p>
              <a:p>
                <a:pPr lvl="1"/>
                <a:r>
                  <a:rPr lang="en-US" dirty="0" smtClean="0"/>
                  <a:t>Area:  area to the left of the boundary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Paste</a:t>
                </a:r>
              </a:p>
              <a:p>
                <a:pPr marL="0" indent="0">
                  <a:buNone/>
                </a:pPr>
                <a:r>
                  <a:rPr lang="en-US" dirty="0" smtClean="0"/>
                  <a:t>*Older calculators will require you to enter the information as a list after selecting 3:invNorm(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3:invNorm(area, mean, standard deviation)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3991704"/>
              </a:xfrm>
              <a:blipFill>
                <a:blip r:embed="rId2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http://cfcc.edu/faculty/cmoore/TINormal_files/image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2180496"/>
            <a:ext cx="2428876" cy="16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vnorm ti-84 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9" y="2783974"/>
            <a:ext cx="2759075" cy="2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AP Tip</a:t>
            </a:r>
            <a:endParaRPr lang="en-US" sz="48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show work on the AP Exam, you will lose credit for “calculator speak.”  </a:t>
            </a:r>
          </a:p>
          <a:p>
            <a:r>
              <a:rPr lang="en-US" sz="2800" dirty="0" smtClean="0"/>
              <a:t>You must show your work on Normal calculation questions or specify the operation and values you are using in your calculator!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1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83798"/>
            <a:ext cx="7448550" cy="457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that Zack </a:t>
            </a:r>
            <a:r>
              <a:rPr lang="en-US" sz="2000" dirty="0" err="1" smtClean="0"/>
              <a:t>Greinke</a:t>
            </a:r>
            <a:r>
              <a:rPr lang="en-US" sz="2000" dirty="0" smtClean="0"/>
              <a:t> of the Kansas City Royals throws his fastball with a mean velocity of 94 miles per hour and a standard deviation of 2 mph and that the distribution of his fastball speeds can be modeled by a Normal distribution.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About what proportion of his fastballs with travel over 100 mph?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About what proportion of his fastballs will travel less than 90 mph?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About what proportion of his fastballs will travel between 93 and 95 mph?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What is the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of </a:t>
            </a:r>
            <a:r>
              <a:rPr lang="en-US" sz="2000" dirty="0" err="1" smtClean="0"/>
              <a:t>Greinke’s</a:t>
            </a:r>
            <a:r>
              <a:rPr lang="en-US" sz="2000" dirty="0" smtClean="0"/>
              <a:t> distribution of fastball velocities?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218" name="Picture 2" descr="Image result for zack greinke roy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83" y="2472664"/>
            <a:ext cx="4220567" cy="28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42900" indent="-342900">
                  <a:buAutoNum type="alphaLcParenR" startAt="5"/>
                </a:pPr>
                <a:r>
                  <a:rPr lang="en-US" sz="2000" dirty="0" smtClean="0"/>
                  <a:t>What fastball velocities would be considered low outliers for Zach </a:t>
                </a:r>
                <a:r>
                  <a:rPr lang="en-US" sz="2000" dirty="0" err="1" smtClean="0"/>
                  <a:t>Greinke</a:t>
                </a:r>
                <a:r>
                  <a:rPr lang="en-US" sz="2000" dirty="0" smtClean="0"/>
                  <a:t>?</a:t>
                </a: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=94−3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𝑏𝑒𝑙𝑜𝑤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88 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𝑚𝑝h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lphaLcParenR" startAt="5"/>
                </a:pPr>
                <a:r>
                  <a:rPr lang="en-US" sz="2000" dirty="0" smtClean="0"/>
                  <a:t>Suppose that a different pitcher’s fastballs have a mean velocity of 92 mph and 40% of his fastballs go less than 90 mph.  What is his standard deviation of his fastball velocities, assuming his distribution of velocities can be modeled by a Normal distribution?</a:t>
                </a:r>
              </a:p>
              <a:p>
                <a:pPr marL="666900" lvl="1" indent="-342900">
                  <a:buAutoNum type="arabicPeriod"/>
                </a:pPr>
                <a:r>
                  <a:rPr lang="en-US" sz="1800" dirty="0" smtClean="0"/>
                  <a:t>Use </a:t>
                </a:r>
                <a:r>
                  <a:rPr lang="en-US" sz="1800" dirty="0" err="1" smtClean="0"/>
                  <a:t>invNorm</a:t>
                </a:r>
                <a:r>
                  <a:rPr lang="en-US" sz="1800" dirty="0" smtClean="0"/>
                  <a:t> to find </a:t>
                </a:r>
                <a:r>
                  <a:rPr lang="en-US" sz="1800" i="1" dirty="0" smtClean="0"/>
                  <a:t>z</a:t>
                </a:r>
                <a:r>
                  <a:rPr lang="en-US" sz="1800" dirty="0" smtClean="0"/>
                  <a:t>.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𝑖𝑛𝑣𝑁𝑜𝑟𝑚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(.4,0,1)=−0.2533</m:t>
                    </m:r>
                  </m:oMath>
                </a14:m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marL="666900" lvl="1" indent="-342900">
                  <a:buAutoNum type="arabicPeriod"/>
                </a:pPr>
                <a:r>
                  <a:rPr lang="en-US" sz="1800" dirty="0" smtClean="0"/>
                  <a:t>Find standard deviation:  	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1800" b="0" dirty="0" smtClean="0">
                  <a:solidFill>
                    <a:schemeClr val="accent2"/>
                  </a:solidFill>
                </a:endParaRPr>
              </a:p>
              <a:p>
                <a:pPr marL="324000" lvl="1" indent="0">
                  <a:buNone/>
                </a:pPr>
                <a:r>
                  <a:rPr lang="en-US" sz="1800" b="0" dirty="0" smtClean="0">
                    <a:solidFill>
                      <a:schemeClr val="accent2"/>
                    </a:solidFill>
                  </a:rPr>
                  <a:t>						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−0.2533=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90−92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1800" b="0" dirty="0" smtClean="0">
                  <a:solidFill>
                    <a:schemeClr val="accent2"/>
                  </a:solidFill>
                </a:endParaRPr>
              </a:p>
              <a:p>
                <a:pPr marL="324000" lvl="1" indent="0">
                  <a:buNone/>
                </a:pPr>
                <a:r>
                  <a:rPr lang="en-US" sz="1800" b="0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							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≈7.9</m:t>
                    </m:r>
                    <m:r>
                      <a:rPr lang="en-US" sz="1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mph</m:t>
                    </m:r>
                  </m:oMath>
                </a14:m>
                <a:endParaRPr lang="en-US" sz="1800" b="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7" t="-1327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Just because a distribution is symmetric, single-peaked, and bell-shaped, it is NOT necessarily Normal.</a:t>
            </a:r>
          </a:p>
          <a:p>
            <a:r>
              <a:rPr lang="en-US" sz="2000" dirty="0" smtClean="0"/>
              <a:t>Before performing Normal calculations, you should be sure the distribution you are exploring really is Normal.</a:t>
            </a:r>
          </a:p>
          <a:p>
            <a:r>
              <a:rPr lang="en-US" sz="2000" dirty="0" smtClean="0"/>
              <a:t>There are two methods to check for Normality:</a:t>
            </a:r>
          </a:p>
          <a:p>
            <a:pPr lvl="1"/>
            <a:r>
              <a:rPr lang="en-US" sz="1800" dirty="0" smtClean="0"/>
              <a:t>68-95-99.7 rule</a:t>
            </a:r>
          </a:p>
          <a:p>
            <a:pPr lvl="1"/>
            <a:r>
              <a:rPr lang="en-US" sz="1800" dirty="0" smtClean="0"/>
              <a:t>Probability Plots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79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68-95-99.7 Rule for Assessing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Plot the data.  Make a </a:t>
            </a:r>
            <a:r>
              <a:rPr lang="en-US" sz="2000" dirty="0" err="1" smtClean="0"/>
              <a:t>dotplot</a:t>
            </a:r>
            <a:r>
              <a:rPr lang="en-US" sz="2000" dirty="0" smtClean="0"/>
              <a:t>, </a:t>
            </a:r>
            <a:r>
              <a:rPr lang="en-US" sz="2000" dirty="0" err="1" smtClean="0"/>
              <a:t>stemplot</a:t>
            </a:r>
            <a:r>
              <a:rPr lang="en-US" sz="2000" dirty="0" smtClean="0"/>
              <a:t>, or histogram.  See if the graph is approximately symmetric and bell-shaped.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Check whether the data follow the 68-95-99.7 rule.  Count the number of observations within one, two, and three standard deviations of the mean.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80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8295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The measurements listed below describe the useable capacity (in cubic feet) of a sample of 36 side-by-side refrigerators.  (Source: </a:t>
            </a:r>
            <a:r>
              <a:rPr lang="en-US" altLang="en-US" i="1" dirty="0" smtClean="0"/>
              <a:t>Consumer Reports</a:t>
            </a:r>
            <a:r>
              <a:rPr lang="en-US" altLang="en-US" dirty="0" smtClean="0"/>
              <a:t>, May 2010)  Are the data close to Normal?</a:t>
            </a:r>
          </a:p>
          <a:p>
            <a:r>
              <a:rPr lang="en-US" altLang="en-US" dirty="0" smtClean="0"/>
              <a:t>12.9  13.7  14.1  14.2  14.5  14.5  14.6  14.7  15.1  15.2  15.3  15.3  15.3  15.3  15.5  15.6  15.6  15.8  16.0  16.0  16.2  16.2  16.3  16.4  16.5  16.6  16.6  16.6  16.8  17.0  17.0  17.2  17.4  17.4  17.9  18.4 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50122"/>
            <a:ext cx="4187993" cy="31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67250" y="3649662"/>
                <a:ext cx="6629400" cy="333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=15.825,  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=1.217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14.608,17.042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=66.7%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391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259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94.4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±3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174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467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These values are very close to what we would expect based on the 6895-99/7 rule.  Combined with the graph, this gives good evidence that this distribution is close to Normal.</a:t>
                </a:r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3649662"/>
                <a:ext cx="6629400" cy="3335144"/>
              </a:xfrm>
              <a:prstGeom prst="rect">
                <a:avLst/>
              </a:prstGeom>
              <a:blipFill>
                <a:blip r:embed="rId3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81222" y="6438900"/>
            <a:ext cx="18669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Capacity (ft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45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Plots for Assessing Normality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80496"/>
                <a:ext cx="11229807" cy="45822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Enter the data values in list 1</a:t>
                </a:r>
              </a:p>
              <a:p>
                <a:pPr lvl="1"/>
                <a:r>
                  <a:rPr lang="en-US" dirty="0" smtClean="0"/>
                  <a:t>Stat</a:t>
                </a:r>
              </a:p>
              <a:p>
                <a:pPr lvl="1"/>
                <a:r>
                  <a:rPr lang="en-US" dirty="0" smtClean="0"/>
                  <a:t>1:Edit</a:t>
                </a:r>
              </a:p>
              <a:p>
                <a:pPr lvl="1"/>
                <a:r>
                  <a:rPr lang="en-US" dirty="0" smtClean="0"/>
                  <a:t>Enter values</a:t>
                </a:r>
              </a:p>
              <a:p>
                <a:r>
                  <a:rPr lang="en-US" dirty="0" smtClean="0"/>
                  <a:t>Define Plot1 as shown to the right (2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imSun" panose="02010600030101010101" pitchFamily="2" charset="-122"/>
                    <a:ea typeface="SimSun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Zoom</a:t>
                </a:r>
              </a:p>
              <a:p>
                <a:pPr lvl="1"/>
                <a:r>
                  <a:rPr lang="en-US" dirty="0" smtClean="0"/>
                  <a:t>9:ZoomStat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points on the Normal probability plot lie close to a straight line, the plot indicates that the data are Normal.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Systematic deviations from a straight line indicate non-Normal distribution.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Outliers appear as points that are far away from the overall pattern of the plot.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80496"/>
                <a:ext cx="11229807" cy="4582254"/>
              </a:xfrm>
              <a:blipFill>
                <a:blip r:embed="rId3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4" y="2428972"/>
            <a:ext cx="3305175" cy="22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35" y="4811132"/>
            <a:ext cx="7414945" cy="204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9608" y="1915981"/>
                <a:ext cx="11391200" cy="36783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Normal distributions play an IMPORTANT role in statistics.  We see them a LOT.</a:t>
                </a:r>
              </a:p>
              <a:p>
                <a:r>
                  <a:rPr lang="en-US" sz="2000" dirty="0" smtClean="0"/>
                  <a:t>We capitalize Normal to remind you that these curves are special.</a:t>
                </a:r>
              </a:p>
              <a:p>
                <a:r>
                  <a:rPr lang="en-US" sz="2000" dirty="0" smtClean="0"/>
                  <a:t>The family of Normal curves share some characteristics that help us perform calculations about observations in a distribution of data:</a:t>
                </a:r>
              </a:p>
              <a:p>
                <a:pPr lvl="1"/>
                <a:r>
                  <a:rPr lang="en-US" sz="2000" dirty="0" smtClean="0"/>
                  <a:t>They have the same overall shape:  symmetric, single-peaked, bell-shaped.</a:t>
                </a:r>
              </a:p>
              <a:p>
                <a:pPr lvl="1"/>
                <a:r>
                  <a:rPr lang="en-US" sz="2000" dirty="0" smtClean="0"/>
                  <a:t>The mean is at the center of the curve.</a:t>
                </a:r>
              </a:p>
              <a:p>
                <a:pPr lvl="1"/>
                <a:r>
                  <a:rPr lang="en-US" sz="2000" dirty="0" smtClean="0"/>
                  <a:t>Almost all of the observations in an approximately Normal distribution will fall within three standard deviations of the mean.</a:t>
                </a:r>
              </a:p>
              <a:p>
                <a:r>
                  <a:rPr lang="en-US" sz="2200" dirty="0" smtClean="0"/>
                  <a:t>We abbreviate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608" y="1915981"/>
                <a:ext cx="11391200" cy="3678303"/>
              </a:xfrm>
              <a:blipFill>
                <a:blip r:embed="rId3"/>
                <a:stretch>
                  <a:fillRect l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4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Quiz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Below are quiz scores.   Construct a Normal probability plot to determine whether these data are approximately Normally distributed.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0 1 2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2 2 4 8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2   1 1 3 4 5 9 9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3   0 0 0 3 6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4   4 5 7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5   0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 Normal probability plot is fairly linear, so it is reasonable to assume that the scores follow a Normal distribution.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2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885825" y="2924175"/>
            <a:ext cx="0" cy="2095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504950"/>
            <a:ext cx="61150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Practice!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43100"/>
                <a:ext cx="11630025" cy="42767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To sketch a Normal curve: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Draw a number line.  Mark the center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Draw three tick marks to the right of the center and three tick marks to the left (all evenly spaced).  Label them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Draw a dot above the mean where the peak of the curve will be.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Above the marks one standard deviation from the mean, draw dots about 60% as high as the dot above the mean.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Above the marks two standard deviations from the mean, draw dots about one-fourth as high as the previous dots.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Above the marks three standard deviations from the mean, draw dots just above the horizontal axis.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Connect the seven dots with a smooth curve.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43100"/>
                <a:ext cx="11630025" cy="4276725"/>
              </a:xfrm>
              <a:blipFill>
                <a:blip r:embed="rId2"/>
                <a:stretch>
                  <a:fillRect l="-524" t="-2282" r="-52" b="-4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2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68-95-99.7 Rule (Empirical Rule)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1" y="1952625"/>
                <a:ext cx="6000750" cy="43529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In the Normal distribution with mean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 and standard deviation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Approximately 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68%</a:t>
                </a:r>
                <a:r>
                  <a:rPr lang="en-US" sz="2000" dirty="0" smtClean="0"/>
                  <a:t> of the observations will fall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of the mean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Approximately 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95%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of the observations will fall within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  <a:p>
                <a:r>
                  <a:rPr lang="en-US" sz="2000" dirty="0"/>
                  <a:t>Approximately 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99.7%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of the observations will fall within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This allows us to perform calculations about the approximate proportion of observations in a distribution that fall into certain intervals without even knowing all of the individual observations.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1" y="1952625"/>
                <a:ext cx="6000750" cy="4352925"/>
              </a:xfrm>
              <a:blipFill>
                <a:blip r:embed="rId2"/>
                <a:stretch>
                  <a:fillRect l="-111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highschool.bfwpub.com/BrainHoney/Resource/6710/ebooks.bfwpub.com/tps4e/figures/2_12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6" y="2085242"/>
            <a:ext cx="5178424" cy="38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Understanding, p. 114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61446"/>
            <a:ext cx="7639049" cy="4086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distribution of heights of young women aged 18 to 24 is approximately N(64.5, 2.5).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Sketch a Normal density curve for the distribution of young women’s heights. Label the points one, two, and three standard deviations from the mean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 percent of young women have heights greater than 67 inches? Show your work</a:t>
            </a:r>
            <a:r>
              <a:rPr lang="en-US" sz="2000" dirty="0" smtClean="0"/>
              <a:t>.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Approximately 16% of young women have heights greater than 67 inches.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 percent of young women have heights between 62 and 72 inches? Show your work</a:t>
            </a:r>
            <a:r>
              <a:rPr lang="en-US" sz="2000" dirty="0" smtClean="0"/>
              <a:t>.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Approximately 84% of young women have heights between 62 and 72 inches.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15250" y="5229225"/>
            <a:ext cx="422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48675" y="5648325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According to the CDC, the heights of 12-year-old males are approximately Normally distributed with a mean of 149 cm and a standard deviation of 9 cm.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Sketch the distribution, labeling the means and the points one, two, and three standard deviations from the mean.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About what percentage of 12-year-old boys will be over 158 cm tall?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About 165 of 12-year-old boys will be over 158 cm tall.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About what percentage will be between 131 and 140 cm tall?</a:t>
            </a:r>
          </a:p>
          <a:p>
            <a:pPr marL="324000" lvl="1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About 13.5% of 12 year old boy will be between 131 and 140 cm tall.</a:t>
            </a:r>
          </a:p>
        </p:txBody>
      </p:sp>
    </p:spTree>
    <p:extLst>
      <p:ext uri="{BB962C8B-B14F-4D97-AF65-F5344CB8AC3E}">
        <p14:creationId xmlns:p14="http://schemas.microsoft.com/office/powerpoint/2010/main" val="992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AutoNum type="arabicPeriod" startAt="4"/>
                </a:pPr>
                <a:r>
                  <a:rPr lang="en-US" sz="2000" dirty="0" smtClean="0"/>
                  <a:t>Suppose that a distribution of test scores is approximately Normal and the middle 95% of scores are between 72 and 84.  What are the mean and standard deviation of this distribution?</a:t>
                </a:r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72+84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=78</m:t>
                    </m:r>
                  </m:oMath>
                </a14:m>
                <a:endParaRPr lang="en-US" sz="1800" b="0" dirty="0" smtClean="0">
                  <a:solidFill>
                    <a:schemeClr val="accent2"/>
                  </a:solidFill>
                </a:endParaRPr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SD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84−72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eriod" startAt="4"/>
                </a:pPr>
                <a:r>
                  <a:rPr lang="en-US" sz="2000" dirty="0" smtClean="0"/>
                  <a:t>Can you calculate the percent of scores that are above 80?  Explain.</a:t>
                </a:r>
              </a:p>
              <a:p>
                <a:pPr marL="324000" lvl="1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Not yet….we only know how to calculate using the empirical rule.  80 lies before the first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 smtClean="0">
                    <a:solidFill>
                      <a:schemeClr val="accent2"/>
                    </a:solidFill>
                  </a:rPr>
                  <a:t>.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practice!!!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6"/>
            <a:ext cx="4533733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Complete the practice worksheet using the 68-95-99.7 rule. 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Due tomorrow!!!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Image result for practice makes 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18049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4430</TotalTime>
  <Words>1928</Words>
  <Application>Microsoft Office PowerPoint</Application>
  <PresentationFormat>Widescreen</PresentationFormat>
  <Paragraphs>214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SimSun</vt:lpstr>
      <vt:lpstr>Arial</vt:lpstr>
      <vt:lpstr>Berlin Sans FB Demi</vt:lpstr>
      <vt:lpstr>Calibri</vt:lpstr>
      <vt:lpstr>Cambria Math</vt:lpstr>
      <vt:lpstr>Gill Sans MT</vt:lpstr>
      <vt:lpstr>Wingdings 2</vt:lpstr>
      <vt:lpstr>Dividend</vt:lpstr>
      <vt:lpstr>2.2 Normal Distributions</vt:lpstr>
      <vt:lpstr>Preview</vt:lpstr>
      <vt:lpstr>Normal Distributions</vt:lpstr>
      <vt:lpstr>Drawing Practice!</vt:lpstr>
      <vt:lpstr>The 68-95-99.7 Rule (Empirical Rule)</vt:lpstr>
      <vt:lpstr>Check Your Understanding, p. 114</vt:lpstr>
      <vt:lpstr>Example</vt:lpstr>
      <vt:lpstr>Continued…</vt:lpstr>
      <vt:lpstr>Time to practice!!!</vt:lpstr>
      <vt:lpstr>The Standard Normal Distribution</vt:lpstr>
      <vt:lpstr>The Standard Normal Table</vt:lpstr>
      <vt:lpstr>Check Your Understanding, p. 119</vt:lpstr>
      <vt:lpstr>Continued…</vt:lpstr>
      <vt:lpstr>Normal Distribution Calculations</vt:lpstr>
      <vt:lpstr>Example:  Serving Speed</vt:lpstr>
      <vt:lpstr>Continued…</vt:lpstr>
      <vt:lpstr>Continued….</vt:lpstr>
      <vt:lpstr>Time to Practice!</vt:lpstr>
      <vt:lpstr>PowerPoint Presentation</vt:lpstr>
      <vt:lpstr>Yippee!!!</vt:lpstr>
      <vt:lpstr>Finding Areas</vt:lpstr>
      <vt:lpstr>Finding Boundaries (when you know the area)</vt:lpstr>
      <vt:lpstr>AP Tip</vt:lpstr>
      <vt:lpstr>Example:  </vt:lpstr>
      <vt:lpstr>Continued…</vt:lpstr>
      <vt:lpstr>Assessing Normality</vt:lpstr>
      <vt:lpstr>68-95-99.7 Rule for Assessing Normality</vt:lpstr>
      <vt:lpstr>Example:</vt:lpstr>
      <vt:lpstr>Probability Plots for Assessing Normality</vt:lpstr>
      <vt:lpstr>Example:  Quiz Scores</vt:lpstr>
      <vt:lpstr>PowerPoint Presentation</vt:lpstr>
    </vt:vector>
  </TitlesOfParts>
  <Company>School District of Manatee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Normal Distributions</dc:title>
  <dc:creator>Shawna Nance</dc:creator>
  <cp:lastModifiedBy>Shawna Nance</cp:lastModifiedBy>
  <cp:revision>73</cp:revision>
  <dcterms:created xsi:type="dcterms:W3CDTF">2017-06-15T02:26:53Z</dcterms:created>
  <dcterms:modified xsi:type="dcterms:W3CDTF">2017-06-18T04:17:50Z</dcterms:modified>
</cp:coreProperties>
</file>