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529" autoAdjust="0"/>
  </p:normalViewPr>
  <p:slideViewPr>
    <p:cSldViewPr snapToGrid="0">
      <p:cViewPr varScale="1">
        <p:scale>
          <a:sx n="85" d="100"/>
          <a:sy n="85" d="100"/>
        </p:scale>
        <p:origin x="7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384DE-8EDD-475A-988B-AACEAB5CA036}" type="datetimeFigureOut">
              <a:rPr lang="en-US" smtClean="0"/>
              <a:t>5/26/2017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14456-7845-43BB-BA1C-B9A0CE860866}" type="slidenum">
              <a:rPr lang="en-US" smtClean="0"/>
              <a:t>‹#›</a:t>
            </a:fld>
            <a:endParaRPr lang="en-US"/>
          </a:p>
        </p:txBody>
      </p:sp>
    </p:spTree>
    <p:extLst>
      <p:ext uri="{BB962C8B-B14F-4D97-AF65-F5344CB8AC3E}">
        <p14:creationId xmlns:p14="http://schemas.microsoft.com/office/powerpoint/2010/main" val="361076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p. 86 for the ages of the first 44 U.S. presidents when they were inaugurated.</a:t>
            </a:r>
            <a:endParaRPr lang="en-US" dirty="0"/>
          </a:p>
        </p:txBody>
      </p:sp>
      <p:sp>
        <p:nvSpPr>
          <p:cNvPr id="4" name="Slide Number Placeholder 3"/>
          <p:cNvSpPr>
            <a:spLocks noGrp="1"/>
          </p:cNvSpPr>
          <p:nvPr>
            <p:ph type="sldNum" sz="quarter" idx="10"/>
          </p:nvPr>
        </p:nvSpPr>
        <p:spPr/>
        <p:txBody>
          <a:bodyPr/>
          <a:lstStyle/>
          <a:p>
            <a:fld id="{60414456-7845-43BB-BA1C-B9A0CE860866}" type="slidenum">
              <a:rPr lang="en-US" smtClean="0"/>
              <a:t>5</a:t>
            </a:fld>
            <a:endParaRPr lang="en-US"/>
          </a:p>
        </p:txBody>
      </p:sp>
    </p:spTree>
    <p:extLst>
      <p:ext uri="{BB962C8B-B14F-4D97-AF65-F5344CB8AC3E}">
        <p14:creationId xmlns:p14="http://schemas.microsoft.com/office/powerpoint/2010/main" val="98836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E4FCEE-6DC2-4E2A-A26E-93231AE7A7F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66149-FE4E-4E40-AEE5-C5131B995ED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43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E4FCEE-6DC2-4E2A-A26E-93231AE7A7F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66149-FE4E-4E40-AEE5-C5131B995ED8}" type="slidenum">
              <a:rPr lang="en-US" smtClean="0"/>
              <a:t>‹#›</a:t>
            </a:fld>
            <a:endParaRPr lang="en-US"/>
          </a:p>
        </p:txBody>
      </p:sp>
    </p:spTree>
    <p:extLst>
      <p:ext uri="{BB962C8B-B14F-4D97-AF65-F5344CB8AC3E}">
        <p14:creationId xmlns:p14="http://schemas.microsoft.com/office/powerpoint/2010/main" val="9616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E4FCEE-6DC2-4E2A-A26E-93231AE7A7F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66149-FE4E-4E40-AEE5-C5131B995ED8}" type="slidenum">
              <a:rPr lang="en-US" smtClean="0"/>
              <a:t>‹#›</a:t>
            </a:fld>
            <a:endParaRPr lang="en-US"/>
          </a:p>
        </p:txBody>
      </p:sp>
    </p:spTree>
    <p:extLst>
      <p:ext uri="{BB962C8B-B14F-4D97-AF65-F5344CB8AC3E}">
        <p14:creationId xmlns:p14="http://schemas.microsoft.com/office/powerpoint/2010/main" val="199614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E4FCEE-6DC2-4E2A-A26E-93231AE7A7F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66149-FE4E-4E40-AEE5-C5131B995ED8}" type="slidenum">
              <a:rPr lang="en-US" smtClean="0"/>
              <a:t>‹#›</a:t>
            </a:fld>
            <a:endParaRPr lang="en-US"/>
          </a:p>
        </p:txBody>
      </p:sp>
    </p:spTree>
    <p:extLst>
      <p:ext uri="{BB962C8B-B14F-4D97-AF65-F5344CB8AC3E}">
        <p14:creationId xmlns:p14="http://schemas.microsoft.com/office/powerpoint/2010/main" val="376352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E4FCEE-6DC2-4E2A-A26E-93231AE7A7F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66149-FE4E-4E40-AEE5-C5131B995ED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4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E4FCEE-6DC2-4E2A-A26E-93231AE7A7F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66149-FE4E-4E40-AEE5-C5131B995ED8}" type="slidenum">
              <a:rPr lang="en-US" smtClean="0"/>
              <a:t>‹#›</a:t>
            </a:fld>
            <a:endParaRPr lang="en-US"/>
          </a:p>
        </p:txBody>
      </p:sp>
    </p:spTree>
    <p:extLst>
      <p:ext uri="{BB962C8B-B14F-4D97-AF65-F5344CB8AC3E}">
        <p14:creationId xmlns:p14="http://schemas.microsoft.com/office/powerpoint/2010/main" val="1832460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E4FCEE-6DC2-4E2A-A26E-93231AE7A7FD}" type="datetimeFigureOut">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66149-FE4E-4E40-AEE5-C5131B995ED8}" type="slidenum">
              <a:rPr lang="en-US" smtClean="0"/>
              <a:t>‹#›</a:t>
            </a:fld>
            <a:endParaRPr lang="en-US"/>
          </a:p>
        </p:txBody>
      </p:sp>
    </p:spTree>
    <p:extLst>
      <p:ext uri="{BB962C8B-B14F-4D97-AF65-F5344CB8AC3E}">
        <p14:creationId xmlns:p14="http://schemas.microsoft.com/office/powerpoint/2010/main" val="192457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E4FCEE-6DC2-4E2A-A26E-93231AE7A7FD}" type="datetimeFigureOut">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6149-FE4E-4E40-AEE5-C5131B995ED8}" type="slidenum">
              <a:rPr lang="en-US" smtClean="0"/>
              <a:t>‹#›</a:t>
            </a:fld>
            <a:endParaRPr lang="en-US"/>
          </a:p>
        </p:txBody>
      </p:sp>
    </p:spTree>
    <p:extLst>
      <p:ext uri="{BB962C8B-B14F-4D97-AF65-F5344CB8AC3E}">
        <p14:creationId xmlns:p14="http://schemas.microsoft.com/office/powerpoint/2010/main" val="284517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E4FCEE-6DC2-4E2A-A26E-93231AE7A7FD}" type="datetimeFigureOut">
              <a:rPr lang="en-US" smtClean="0"/>
              <a:t>5/26/2017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D366149-FE4E-4E40-AEE5-C5131B995ED8}" type="slidenum">
              <a:rPr lang="en-US" smtClean="0"/>
              <a:t>‹#›</a:t>
            </a:fld>
            <a:endParaRPr lang="en-US"/>
          </a:p>
        </p:txBody>
      </p:sp>
    </p:spTree>
    <p:extLst>
      <p:ext uri="{BB962C8B-B14F-4D97-AF65-F5344CB8AC3E}">
        <p14:creationId xmlns:p14="http://schemas.microsoft.com/office/powerpoint/2010/main" val="261284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E4FCEE-6DC2-4E2A-A26E-93231AE7A7FD}" type="datetimeFigureOut">
              <a:rPr lang="en-US" smtClean="0"/>
              <a:t>5/26/2017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366149-FE4E-4E40-AEE5-C5131B995ED8}" type="slidenum">
              <a:rPr lang="en-US" smtClean="0"/>
              <a:t>‹#›</a:t>
            </a:fld>
            <a:endParaRPr lang="en-US"/>
          </a:p>
        </p:txBody>
      </p:sp>
    </p:spTree>
    <p:extLst>
      <p:ext uri="{BB962C8B-B14F-4D97-AF65-F5344CB8AC3E}">
        <p14:creationId xmlns:p14="http://schemas.microsoft.com/office/powerpoint/2010/main" val="320376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AE4FCEE-6DC2-4E2A-A26E-93231AE7A7F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66149-FE4E-4E40-AEE5-C5131B995ED8}" type="slidenum">
              <a:rPr lang="en-US" smtClean="0"/>
              <a:t>‹#›</a:t>
            </a:fld>
            <a:endParaRPr lang="en-US"/>
          </a:p>
        </p:txBody>
      </p:sp>
    </p:spTree>
    <p:extLst>
      <p:ext uri="{BB962C8B-B14F-4D97-AF65-F5344CB8AC3E}">
        <p14:creationId xmlns:p14="http://schemas.microsoft.com/office/powerpoint/2010/main" val="40900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E4FCEE-6DC2-4E2A-A26E-93231AE7A7FD}" type="datetimeFigureOut">
              <a:rPr lang="en-US" smtClean="0"/>
              <a:t>5/26/2017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366149-FE4E-4E40-AEE5-C5131B995ED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281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2.1</a:t>
            </a:r>
            <a:br>
              <a:rPr lang="en-US" sz="5400" dirty="0" smtClean="0"/>
            </a:br>
            <a:r>
              <a:rPr lang="en-US" sz="5400" dirty="0" smtClean="0"/>
              <a:t>Describing Location in a Distribution</a:t>
            </a:r>
            <a:endParaRPr lang="en-US" sz="5400" dirty="0"/>
          </a:p>
        </p:txBody>
      </p:sp>
      <p:sp>
        <p:nvSpPr>
          <p:cNvPr id="3" name="Subtitle 2"/>
          <p:cNvSpPr>
            <a:spLocks noGrp="1"/>
          </p:cNvSpPr>
          <p:nvPr>
            <p:ph type="subTitle" idx="1"/>
          </p:nvPr>
        </p:nvSpPr>
        <p:spPr/>
        <p:txBody>
          <a:bodyPr/>
          <a:lstStyle/>
          <a:p>
            <a:r>
              <a:rPr lang="en-US" dirty="0" smtClean="0"/>
              <a:t>HW:  p. 105 (1, 5, 9-15 odd, 19-23 odd, 31, 33-38)</a:t>
            </a:r>
            <a:endParaRPr lang="en-US" dirty="0"/>
          </a:p>
        </p:txBody>
      </p:sp>
    </p:spTree>
    <p:extLst>
      <p:ext uri="{BB962C8B-B14F-4D97-AF65-F5344CB8AC3E}">
        <p14:creationId xmlns:p14="http://schemas.microsoft.com/office/powerpoint/2010/main" val="2039252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0120" y="2082800"/>
                <a:ext cx="6282055" cy="4024489"/>
              </a:xfrm>
            </p:spPr>
            <p:txBody>
              <a:bodyPr>
                <a:noAutofit/>
              </a:bodyPr>
              <a:lstStyle/>
              <a:p>
                <a:pPr marL="0" indent="0">
                  <a:buNone/>
                </a:pPr>
                <a:r>
                  <a:rPr lang="en-US" sz="2200" dirty="0">
                    <a:solidFill>
                      <a:schemeClr val="tx1">
                        <a:lumMod val="85000"/>
                        <a:lumOff val="15000"/>
                      </a:schemeClr>
                    </a:solidFill>
                  </a:rPr>
                  <a:t>The graph displays the cumulative relative frequency of the lengths of phone calls made from the mathematics department office at </a:t>
                </a:r>
                <a:r>
                  <a:rPr lang="en-US" sz="2200" dirty="0" err="1">
                    <a:solidFill>
                      <a:schemeClr val="tx1">
                        <a:lumMod val="85000"/>
                        <a:lumOff val="15000"/>
                      </a:schemeClr>
                    </a:solidFill>
                  </a:rPr>
                  <a:t>Gabalot</a:t>
                </a:r>
                <a:r>
                  <a:rPr lang="en-US" sz="2200" dirty="0">
                    <a:solidFill>
                      <a:schemeClr val="tx1">
                        <a:lumMod val="85000"/>
                        <a:lumOff val="15000"/>
                      </a:schemeClr>
                    </a:solidFill>
                  </a:rPr>
                  <a:t> High last month</a:t>
                </a:r>
                <a:r>
                  <a:rPr lang="en-US" sz="2200" dirty="0" smtClean="0">
                    <a:solidFill>
                      <a:schemeClr val="tx1">
                        <a:lumMod val="85000"/>
                        <a:lumOff val="15000"/>
                      </a:schemeClr>
                    </a:solidFill>
                  </a:rPr>
                  <a:t>.</a:t>
                </a:r>
              </a:p>
              <a:p>
                <a:pPr marL="457200" indent="-457200">
                  <a:buAutoNum type="arabicPeriod" startAt="3"/>
                </a:pPr>
                <a:r>
                  <a:rPr lang="en-US" sz="2200" dirty="0" smtClean="0">
                    <a:solidFill>
                      <a:schemeClr val="tx1">
                        <a:lumMod val="85000"/>
                        <a:lumOff val="15000"/>
                      </a:schemeClr>
                    </a:solidFill>
                  </a:rPr>
                  <a:t>About </a:t>
                </a:r>
                <a:r>
                  <a:rPr lang="en-US" sz="2200" dirty="0">
                    <a:solidFill>
                      <a:schemeClr val="tx1">
                        <a:lumMod val="85000"/>
                        <a:lumOff val="15000"/>
                      </a:schemeClr>
                    </a:solidFill>
                  </a:rPr>
                  <a:t>what percent of calls lasted less than 30 minutes? 30 minutes or more</a:t>
                </a:r>
                <a:r>
                  <a:rPr lang="en-US" sz="2200" dirty="0" smtClean="0">
                    <a:solidFill>
                      <a:schemeClr val="tx1">
                        <a:lumMod val="85000"/>
                        <a:lumOff val="15000"/>
                      </a:schemeClr>
                    </a:solidFill>
                  </a:rPr>
                  <a:t>?</a:t>
                </a:r>
              </a:p>
              <a:p>
                <a:pPr marL="292608" lvl="1" indent="0">
                  <a:buNone/>
                </a:pPr>
                <a:r>
                  <a:rPr lang="en-US" sz="2200" dirty="0">
                    <a:solidFill>
                      <a:schemeClr val="accent1"/>
                    </a:solidFill>
                  </a:rPr>
                  <a:t>About 65% of calls lasted less than 30 minutes. About 35% of calls lasted 30 minutes or longer.</a:t>
                </a:r>
                <a:endParaRPr lang="en-US" sz="2200" dirty="0" smtClean="0">
                  <a:solidFill>
                    <a:schemeClr val="accent1"/>
                  </a:solidFill>
                </a:endParaRPr>
              </a:p>
              <a:p>
                <a:pPr marL="457200" indent="-457200">
                  <a:buAutoNum type="arabicPeriod" startAt="3"/>
                </a:pPr>
                <a:r>
                  <a:rPr lang="en-US" sz="2200" dirty="0">
                    <a:solidFill>
                      <a:schemeClr val="tx1">
                        <a:lumMod val="85000"/>
                        <a:lumOff val="15000"/>
                      </a:schemeClr>
                    </a:solidFill>
                  </a:rPr>
                  <a:t>Estimate </a:t>
                </a:r>
                <a14:m>
                  <m:oMath xmlns:m="http://schemas.openxmlformats.org/officeDocument/2006/math">
                    <m:sSub>
                      <m:sSubPr>
                        <m:ctrlPr>
                          <a:rPr lang="en-US" sz="2200" i="1">
                            <a:solidFill>
                              <a:schemeClr val="tx1">
                                <a:lumMod val="85000"/>
                                <a:lumOff val="15000"/>
                              </a:schemeClr>
                            </a:solidFill>
                            <a:latin typeface="Cambria Math" panose="02040503050406030204" pitchFamily="18" charset="0"/>
                          </a:rPr>
                        </m:ctrlPr>
                      </m:sSubPr>
                      <m:e>
                        <m:r>
                          <a:rPr lang="en-US" sz="2200" i="1">
                            <a:solidFill>
                              <a:schemeClr val="tx1">
                                <a:lumMod val="85000"/>
                                <a:lumOff val="15000"/>
                              </a:schemeClr>
                            </a:solidFill>
                            <a:latin typeface="Cambria Math" panose="02040503050406030204" pitchFamily="18" charset="0"/>
                          </a:rPr>
                          <m:t>𝑄</m:t>
                        </m:r>
                      </m:e>
                      <m:sub>
                        <m:r>
                          <a:rPr lang="en-US" sz="2200" i="1">
                            <a:solidFill>
                              <a:schemeClr val="tx1">
                                <a:lumMod val="85000"/>
                                <a:lumOff val="15000"/>
                              </a:schemeClr>
                            </a:solidFill>
                            <a:latin typeface="Cambria Math" panose="02040503050406030204" pitchFamily="18" charset="0"/>
                          </a:rPr>
                          <m:t>1</m:t>
                        </m:r>
                      </m:sub>
                    </m:sSub>
                  </m:oMath>
                </a14:m>
                <a:r>
                  <a:rPr lang="en-US" sz="2200" dirty="0">
                    <a:solidFill>
                      <a:schemeClr val="tx1">
                        <a:lumMod val="85000"/>
                        <a:lumOff val="15000"/>
                      </a:schemeClr>
                    </a:solidFill>
                  </a:rPr>
                  <a:t>, </a:t>
                </a:r>
                <a14:m>
                  <m:oMath xmlns:m="http://schemas.openxmlformats.org/officeDocument/2006/math">
                    <m:sSub>
                      <m:sSubPr>
                        <m:ctrlPr>
                          <a:rPr lang="en-US" sz="2200" i="1">
                            <a:solidFill>
                              <a:schemeClr val="tx1">
                                <a:lumMod val="85000"/>
                                <a:lumOff val="15000"/>
                              </a:schemeClr>
                            </a:solidFill>
                            <a:latin typeface="Cambria Math" panose="02040503050406030204" pitchFamily="18" charset="0"/>
                          </a:rPr>
                        </m:ctrlPr>
                      </m:sSubPr>
                      <m:e>
                        <m:r>
                          <a:rPr lang="en-US" sz="2200" i="1">
                            <a:solidFill>
                              <a:schemeClr val="tx1">
                                <a:lumMod val="85000"/>
                                <a:lumOff val="15000"/>
                              </a:schemeClr>
                            </a:solidFill>
                            <a:latin typeface="Cambria Math" panose="02040503050406030204" pitchFamily="18" charset="0"/>
                          </a:rPr>
                          <m:t>𝑄</m:t>
                        </m:r>
                      </m:e>
                      <m:sub>
                        <m:r>
                          <a:rPr lang="en-US" sz="2200" i="1">
                            <a:solidFill>
                              <a:schemeClr val="tx1">
                                <a:lumMod val="85000"/>
                                <a:lumOff val="15000"/>
                              </a:schemeClr>
                            </a:solidFill>
                            <a:latin typeface="Cambria Math" panose="02040503050406030204" pitchFamily="18" charset="0"/>
                          </a:rPr>
                          <m:t>2</m:t>
                        </m:r>
                      </m:sub>
                    </m:sSub>
                  </m:oMath>
                </a14:m>
                <a:r>
                  <a:rPr lang="en-US" sz="2200" dirty="0">
                    <a:solidFill>
                      <a:schemeClr val="tx1">
                        <a:lumMod val="85000"/>
                        <a:lumOff val="15000"/>
                      </a:schemeClr>
                    </a:solidFill>
                  </a:rPr>
                  <a:t> and the </a:t>
                </a:r>
                <a:r>
                  <a:rPr lang="en-US" sz="2200" dirty="0" smtClean="0">
                    <a:solidFill>
                      <a:schemeClr val="tx1">
                        <a:lumMod val="85000"/>
                        <a:lumOff val="15000"/>
                      </a:schemeClr>
                    </a:solidFill>
                  </a:rPr>
                  <a:t>IQR</a:t>
                </a:r>
              </a:p>
              <a:p>
                <a:pPr marL="292608" lvl="1" indent="0">
                  <a:buNone/>
                </a:pPr>
                <a:r>
                  <a:rPr lang="en-US" sz="2200" dirty="0">
                    <a:solidFill>
                      <a:schemeClr val="accent1"/>
                    </a:solidFill>
                  </a:rPr>
                  <a:t>The first quartile (25th percentile) is at about 14 minutes. The third quartile (75th percentile) is at about 32 minutes. </a:t>
                </a:r>
                <a:r>
                  <a:rPr lang="en-US" sz="2200" i="1" dirty="0">
                    <a:solidFill>
                      <a:schemeClr val="accent1"/>
                    </a:solidFill>
                  </a:rPr>
                  <a:t>IQR</a:t>
                </a:r>
                <a:r>
                  <a:rPr lang="en-US" sz="2200" dirty="0">
                    <a:solidFill>
                      <a:schemeClr val="accent1"/>
                    </a:solidFill>
                  </a:rPr>
                  <a:t> = 32 − 14 = 18 minutes</a:t>
                </a:r>
                <a:r>
                  <a:rPr lang="en-US" sz="2200" dirty="0" smtClean="0">
                    <a:solidFill>
                      <a:schemeClr val="accent1"/>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0120" y="2082800"/>
                <a:ext cx="6282055" cy="4024489"/>
              </a:xfrm>
              <a:blipFill>
                <a:blip r:embed="rId2"/>
                <a:stretch>
                  <a:fillRect l="-2816" t="-1970" r="-3301"/>
                </a:stretch>
              </a:blipFill>
            </p:spPr>
            <p:txBody>
              <a:bodyPr/>
              <a:lstStyle/>
              <a:p>
                <a:r>
                  <a:rPr lang="en-US">
                    <a:noFill/>
                  </a:rPr>
                  <a:t> </a:t>
                </a:r>
              </a:p>
            </p:txBody>
          </p:sp>
        </mc:Fallback>
      </mc:AlternateContent>
      <p:pic>
        <p:nvPicPr>
          <p:cNvPr id="5122" name="Picture 2" descr="http://www.highschool.bfwpub.com/BrainHoney/Resource/6710/ebooks.bfwpub.com/tps4e/figures/2_UN890001_b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769" y="1964265"/>
            <a:ext cx="5146550" cy="3251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61956" y="3059289"/>
            <a:ext cx="2968978" cy="1512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61956" y="3928533"/>
            <a:ext cx="1309511" cy="643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61956" y="2856089"/>
            <a:ext cx="3127022" cy="1715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57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Position:  z-scores</a:t>
            </a:r>
            <a:endParaRPr lang="en-US" dirty="0"/>
          </a:p>
        </p:txBody>
      </p:sp>
      <p:sp>
        <p:nvSpPr>
          <p:cNvPr id="3" name="Content Placeholder 2"/>
          <p:cNvSpPr>
            <a:spLocks noGrp="1"/>
          </p:cNvSpPr>
          <p:nvPr>
            <p:ph idx="1"/>
          </p:nvPr>
        </p:nvSpPr>
        <p:spPr/>
        <p:txBody>
          <a:bodyPr>
            <a:noAutofit/>
          </a:bodyPr>
          <a:lstStyle/>
          <a:p>
            <a:r>
              <a:rPr lang="en-US" sz="2800" dirty="0" smtClean="0"/>
              <a:t>In order to accurately describe a distribution, we must consider center and spread.  </a:t>
            </a:r>
          </a:p>
          <a:p>
            <a:r>
              <a:rPr lang="en-US" sz="2800" dirty="0" smtClean="0"/>
              <a:t>The standardized value, or </a:t>
            </a:r>
            <a:r>
              <a:rPr lang="en-US" sz="2800" i="1" dirty="0" smtClean="0"/>
              <a:t>z</a:t>
            </a:r>
            <a:r>
              <a:rPr lang="en-US" sz="2800" dirty="0" smtClean="0"/>
              <a:t>-score, of an observation takes into account both of those measures.</a:t>
            </a:r>
          </a:p>
          <a:p>
            <a:r>
              <a:rPr lang="en-US" sz="2800" dirty="0" smtClean="0"/>
              <a:t>The </a:t>
            </a:r>
            <a:r>
              <a:rPr lang="en-US" sz="2800" i="1" dirty="0" smtClean="0"/>
              <a:t>z</a:t>
            </a:r>
            <a:r>
              <a:rPr lang="en-US" sz="2800" dirty="0" smtClean="0"/>
              <a:t>-score tells us how many standard deviations above or below the mean a particular observation falls.</a:t>
            </a:r>
          </a:p>
          <a:p>
            <a:r>
              <a:rPr lang="en-US" sz="2800" dirty="0" smtClean="0"/>
              <a:t>It allows us to describe the location of an individual in a distribution, and also allows us to compare positions of individuals in different distributions.</a:t>
            </a:r>
            <a:endParaRPr lang="en-US" sz="2800" dirty="0"/>
          </a:p>
        </p:txBody>
      </p:sp>
    </p:spTree>
    <p:extLst>
      <p:ext uri="{BB962C8B-B14F-4D97-AF65-F5344CB8AC3E}">
        <p14:creationId xmlns:p14="http://schemas.microsoft.com/office/powerpoint/2010/main" val="177525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tips:</a:t>
            </a:r>
            <a:endParaRPr lang="en-US" dirty="0"/>
          </a:p>
        </p:txBody>
      </p:sp>
      <p:sp>
        <p:nvSpPr>
          <p:cNvPr id="3" name="Content Placeholder 2"/>
          <p:cNvSpPr>
            <a:spLocks noGrp="1"/>
          </p:cNvSpPr>
          <p:nvPr>
            <p:ph idx="1"/>
          </p:nvPr>
        </p:nvSpPr>
        <p:spPr/>
        <p:txBody>
          <a:bodyPr>
            <a:normAutofit/>
          </a:bodyPr>
          <a:lstStyle/>
          <a:p>
            <a:r>
              <a:rPr lang="en-US" sz="2400" dirty="0" smtClean="0"/>
              <a:t>A </a:t>
            </a:r>
            <a:r>
              <a:rPr lang="en-US" sz="2400" i="1" dirty="0" smtClean="0"/>
              <a:t>z</a:t>
            </a:r>
            <a:r>
              <a:rPr lang="en-US" sz="2400" dirty="0" smtClean="0"/>
              <a:t>-score is not measured in the same units as the variable.</a:t>
            </a:r>
          </a:p>
          <a:p>
            <a:r>
              <a:rPr lang="en-US" sz="2400" dirty="0" smtClean="0"/>
              <a:t>A </a:t>
            </a:r>
            <a:r>
              <a:rPr lang="en-US" sz="2400" i="1" dirty="0" smtClean="0"/>
              <a:t>z</a:t>
            </a:r>
            <a:r>
              <a:rPr lang="en-US" sz="2400" dirty="0" smtClean="0"/>
              <a:t>-score is directional.  If it is positive, it means the observation is above the average.  If it is negative, the observation is below the average.</a:t>
            </a:r>
          </a:p>
          <a:p>
            <a:r>
              <a:rPr lang="en-US" sz="2400" dirty="0" smtClean="0"/>
              <a:t>When comparing </a:t>
            </a:r>
            <a:r>
              <a:rPr lang="en-US" sz="2400" i="1" dirty="0" smtClean="0"/>
              <a:t>z</a:t>
            </a:r>
            <a:r>
              <a:rPr lang="en-US" sz="2400" dirty="0" smtClean="0"/>
              <a:t>-scores from different distributions, it is important that the distributions be roughly the same shape.</a:t>
            </a:r>
          </a:p>
          <a:p>
            <a:endParaRPr lang="en-US" sz="2400" dirty="0" smtClean="0"/>
          </a:p>
          <a:p>
            <a:endParaRPr lang="en-US" sz="2400" dirty="0"/>
          </a:p>
        </p:txBody>
      </p:sp>
    </p:spTree>
    <p:extLst>
      <p:ext uri="{BB962C8B-B14F-4D97-AF65-F5344CB8AC3E}">
        <p14:creationId xmlns:p14="http://schemas.microsoft.com/office/powerpoint/2010/main" val="81210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a </a:t>
            </a:r>
            <a:r>
              <a:rPr lang="en-US" i="1" dirty="0" smtClean="0"/>
              <a:t>z</a:t>
            </a:r>
            <a:r>
              <a:rPr lang="en-US" dirty="0" smtClean="0"/>
              <a:t>-score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If </a:t>
                </a:r>
                <a:r>
                  <a:rPr lang="en-US" sz="2400" i="1" dirty="0" smtClean="0"/>
                  <a:t>x</a:t>
                </a:r>
                <a:r>
                  <a:rPr lang="en-US" sz="2400" dirty="0" smtClean="0"/>
                  <a:t> is an observation from a distribution that has a known mean and standard deviation, the </a:t>
                </a:r>
                <a:r>
                  <a:rPr lang="en-US" sz="2400" b="1" dirty="0" smtClean="0"/>
                  <a:t>standardized value </a:t>
                </a:r>
                <a:r>
                  <a:rPr lang="en-US" sz="2400" dirty="0" smtClean="0"/>
                  <a:t>of </a:t>
                </a:r>
                <a:r>
                  <a:rPr lang="en-US" sz="2400" i="1" dirty="0" smtClean="0"/>
                  <a:t>x</a:t>
                </a:r>
                <a:r>
                  <a:rPr lang="en-US" sz="2400" dirty="0" smtClean="0"/>
                  <a:t> is</a:t>
                </a:r>
              </a:p>
              <a:p>
                <a:endParaRPr lang="en-US" sz="2400" dirty="0" smtClean="0"/>
              </a:p>
              <a:p>
                <a:pPr marL="0" indent="0">
                  <a:buNone/>
                </a:pPr>
                <a14:m>
                  <m:oMathPara xmlns:m="http://schemas.openxmlformats.org/officeDocument/2006/math">
                    <m:oMathParaPr>
                      <m:jc m:val="center"/>
                    </m:oMathParaPr>
                    <m:oMath xmlns:m="http://schemas.openxmlformats.org/officeDocument/2006/math">
                      <m:r>
                        <a:rPr lang="en-US" sz="2400" b="0" i="1" smtClean="0">
                          <a:solidFill>
                            <a:schemeClr val="accent1"/>
                          </a:solidFill>
                          <a:latin typeface="Cambria Math" panose="02040503050406030204" pitchFamily="18" charset="0"/>
                        </a:rPr>
                        <m:t>𝑧</m:t>
                      </m:r>
                      <m:r>
                        <a:rPr lang="en-US" sz="2400" b="0" i="1" smtClean="0">
                          <a:solidFill>
                            <a:schemeClr val="accent1"/>
                          </a:solidFill>
                          <a:latin typeface="Cambria Math" panose="02040503050406030204" pitchFamily="18" charset="0"/>
                        </a:rPr>
                        <m:t>=</m:t>
                      </m:r>
                      <m:f>
                        <m:fPr>
                          <m:ctrlPr>
                            <a:rPr lang="en-US" sz="2400" b="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𝑚𝑒𝑎𝑛</m:t>
                          </m:r>
                        </m:num>
                        <m:den>
                          <m:r>
                            <a:rPr lang="en-US" sz="2400" b="0" i="1" smtClean="0">
                              <a:solidFill>
                                <a:schemeClr val="accent1"/>
                              </a:solidFill>
                              <a:latin typeface="Cambria Math" panose="02040503050406030204" pitchFamily="18" charset="0"/>
                            </a:rPr>
                            <m:t>𝑠𝑡𝑎𝑛𝑑𝑎𝑟𝑑</m:t>
                          </m:r>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𝑑𝑒𝑣𝑖𝑎𝑡𝑖𝑜𝑛</m:t>
                          </m:r>
                        </m:den>
                      </m:f>
                    </m:oMath>
                  </m:oMathPara>
                </a14:m>
                <a:endParaRPr lang="en-US" sz="2400" dirty="0" smtClean="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2592388" y="4370212"/>
            <a:ext cx="7240235" cy="2256099"/>
          </a:xfrm>
          <a:prstGeom prst="rect">
            <a:avLst/>
          </a:prstGeom>
        </p:spPr>
      </p:pic>
    </p:spTree>
    <p:extLst>
      <p:ext uri="{BB962C8B-B14F-4D97-AF65-F5344CB8AC3E}">
        <p14:creationId xmlns:p14="http://schemas.microsoft.com/office/powerpoint/2010/main" val="50450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 p. 91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8667" y="1845734"/>
                <a:ext cx="11492089" cy="4023360"/>
              </a:xfrm>
            </p:spPr>
            <p:txBody>
              <a:bodyPr>
                <a:normAutofit/>
              </a:bodyPr>
              <a:lstStyle/>
              <a:p>
                <a:pPr marL="0" indent="0">
                  <a:buNone/>
                </a:pPr>
                <a:r>
                  <a:rPr lang="en-US" sz="2400" dirty="0" smtClean="0"/>
                  <a:t>Mrs. </a:t>
                </a:r>
                <a:r>
                  <a:rPr lang="en-US" sz="2400" dirty="0" err="1"/>
                  <a:t>Navard's</a:t>
                </a:r>
                <a:r>
                  <a:rPr lang="en-US" sz="2400" dirty="0"/>
                  <a:t> statistics class has just completed the first three steps of the “Where Do I Stand?” Activity (</a:t>
                </a:r>
                <a:r>
                  <a:rPr lang="en-US" sz="2400" b="1" dirty="0"/>
                  <a:t>page 84</a:t>
                </a:r>
                <a:r>
                  <a:rPr lang="en-US" sz="2400" dirty="0"/>
                  <a:t>). The figure below shows a </a:t>
                </a:r>
                <a:r>
                  <a:rPr lang="en-US" sz="2400" dirty="0" err="1"/>
                  <a:t>dotplot</a:t>
                </a:r>
                <a:r>
                  <a:rPr lang="en-US" sz="2400" dirty="0"/>
                  <a:t> of the class’s height distribution, along with summary statistics from computer output</a:t>
                </a:r>
                <a:r>
                  <a:rPr lang="en-US" sz="2400" dirty="0" smtClean="0"/>
                  <a:t>.</a:t>
                </a:r>
              </a:p>
              <a:p>
                <a:pPr marL="457200" indent="-457200">
                  <a:buAutoNum type="arabicPeriod"/>
                </a:pPr>
                <a:r>
                  <a:rPr lang="en-US" sz="2400" dirty="0" smtClean="0"/>
                  <a:t>Lynette</a:t>
                </a:r>
                <a:r>
                  <a:rPr lang="en-US" sz="2400" dirty="0"/>
                  <a:t>, a student in the class, is 65 inches tall. Find and interpret her </a:t>
                </a:r>
                <a:r>
                  <a:rPr lang="en-US" sz="2400" i="1" dirty="0"/>
                  <a:t>z</a:t>
                </a:r>
                <a:r>
                  <a:rPr lang="en-US" sz="2400" dirty="0"/>
                  <a:t>-score</a:t>
                </a:r>
                <a:r>
                  <a:rPr lang="en-US" sz="2400" dirty="0" smtClean="0"/>
                  <a:t>.</a:t>
                </a:r>
              </a:p>
              <a:p>
                <a:pPr marL="292608" lvl="1" indent="0">
                  <a:buNone/>
                </a:pPr>
                <a14:m>
                  <m:oMathPara xmlns:m="http://schemas.openxmlformats.org/officeDocument/2006/math">
                    <m:oMathParaPr>
                      <m:jc m:val="centerGroup"/>
                    </m:oMathParaPr>
                    <m:oMath xmlns:m="http://schemas.openxmlformats.org/officeDocument/2006/math">
                      <m:r>
                        <a:rPr lang="en-US" sz="2600" b="0" i="1" smtClean="0">
                          <a:solidFill>
                            <a:schemeClr val="accent1"/>
                          </a:solidFill>
                          <a:latin typeface="Cambria Math" panose="02040503050406030204" pitchFamily="18" charset="0"/>
                        </a:rPr>
                        <m:t>𝑧</m:t>
                      </m:r>
                      <m:r>
                        <a:rPr lang="en-US" sz="2600" b="0" i="1" smtClean="0">
                          <a:solidFill>
                            <a:schemeClr val="accent1"/>
                          </a:solidFill>
                          <a:latin typeface="Cambria Math" panose="02040503050406030204" pitchFamily="18" charset="0"/>
                        </a:rPr>
                        <m:t>=</m:t>
                      </m:r>
                      <m:f>
                        <m:fPr>
                          <m:ctrlPr>
                            <a:rPr lang="en-US" sz="2600" i="1" smtClean="0">
                              <a:solidFill>
                                <a:schemeClr val="accent1"/>
                              </a:solidFill>
                              <a:latin typeface="Cambria Math" panose="02040503050406030204" pitchFamily="18" charset="0"/>
                            </a:rPr>
                          </m:ctrlPr>
                        </m:fPr>
                        <m:num>
                          <m:r>
                            <a:rPr lang="en-US" sz="2600" b="0" i="1" smtClean="0">
                              <a:solidFill>
                                <a:schemeClr val="accent1"/>
                              </a:solidFill>
                              <a:latin typeface="Cambria Math" panose="02040503050406030204" pitchFamily="18" charset="0"/>
                            </a:rPr>
                            <m:t>65−67</m:t>
                          </m:r>
                        </m:num>
                        <m:den>
                          <m:r>
                            <a:rPr lang="en-US" sz="2600" b="0" i="1" smtClean="0">
                              <a:solidFill>
                                <a:schemeClr val="accent1"/>
                              </a:solidFill>
                              <a:latin typeface="Cambria Math" panose="02040503050406030204" pitchFamily="18" charset="0"/>
                            </a:rPr>
                            <m:t>4.29</m:t>
                          </m:r>
                        </m:den>
                      </m:f>
                      <m:r>
                        <a:rPr lang="en-US" sz="2600" b="0" i="1" smtClean="0">
                          <a:solidFill>
                            <a:schemeClr val="accent1"/>
                          </a:solidFill>
                          <a:latin typeface="Cambria Math" panose="02040503050406030204" pitchFamily="18" charset="0"/>
                        </a:rPr>
                        <m:t>=.47</m:t>
                      </m:r>
                    </m:oMath>
                  </m:oMathPara>
                </a14:m>
                <a:endParaRPr lang="en-US" sz="2600" dirty="0" smtClean="0">
                  <a:solidFill>
                    <a:schemeClr val="accent1"/>
                  </a:solidFill>
                </a:endParaRPr>
              </a:p>
              <a:p>
                <a:pPr marL="292608" lvl="1" indent="0">
                  <a:buNone/>
                </a:pPr>
                <a:r>
                  <a:rPr lang="en-US" sz="2400" dirty="0" smtClean="0">
                    <a:solidFill>
                      <a:schemeClr val="accent1"/>
                    </a:solidFill>
                  </a:rPr>
                  <a:t>Lynette’s </a:t>
                </a:r>
                <a:r>
                  <a:rPr lang="en-US" sz="2400" dirty="0">
                    <a:solidFill>
                      <a:schemeClr val="accent1"/>
                    </a:solidFill>
                  </a:rPr>
                  <a:t>height is about 0.47 standard deviation below the mean height of the class.</a:t>
                </a:r>
                <a:endParaRPr lang="en-US" sz="3200"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8667" y="1845734"/>
                <a:ext cx="11492089" cy="4023360"/>
              </a:xfrm>
              <a:blipFill>
                <a:blip r:embed="rId2"/>
                <a:stretch>
                  <a:fillRect l="-1645" t="-2121"/>
                </a:stretch>
              </a:blipFill>
            </p:spPr>
            <p:txBody>
              <a:bodyPr/>
              <a:lstStyle/>
              <a:p>
                <a:r>
                  <a:rPr lang="en-US">
                    <a:noFill/>
                  </a:rPr>
                  <a:t> </a:t>
                </a:r>
              </a:p>
            </p:txBody>
          </p:sp>
        </mc:Fallback>
      </mc:AlternateContent>
      <p:pic>
        <p:nvPicPr>
          <p:cNvPr id="1026" name="Picture 2" descr="http://www.highschool.bfwpub.com/BrainHoney/Resource/6710/ebooks.bfwpub.com/tps4e/figures/2_UN910002_b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277" y="4689826"/>
            <a:ext cx="5904989" cy="204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28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8356" y="1840089"/>
                <a:ext cx="11796887" cy="4459111"/>
              </a:xfrm>
            </p:spPr>
            <p:txBody>
              <a:bodyPr>
                <a:normAutofit fontScale="92500" lnSpcReduction="20000"/>
              </a:bodyPr>
              <a:lstStyle/>
              <a:p>
                <a:pPr marL="457200" indent="-457200">
                  <a:buAutoNum type="arabicPeriod" startAt="2"/>
                </a:pPr>
                <a:r>
                  <a:rPr lang="en-US" sz="2400" dirty="0" smtClean="0"/>
                  <a:t>Another </a:t>
                </a:r>
                <a:r>
                  <a:rPr lang="en-US" sz="2400" dirty="0"/>
                  <a:t>student in the class, Brent, is 74 inches tall. How tall is Brent compared with the rest of the class? Give appropriate numerical evidence to support your answer</a:t>
                </a:r>
                <a:r>
                  <a:rPr lang="en-US" sz="2400" dirty="0" smtClean="0"/>
                  <a:t>.</a:t>
                </a:r>
              </a:p>
              <a:p>
                <a:pPr marL="292608" lvl="1" indent="0">
                  <a:lnSpc>
                    <a:spcPct val="160000"/>
                  </a:lnSpc>
                  <a:buNone/>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𝑧</m:t>
                      </m:r>
                      <m:r>
                        <a:rPr lang="en-US" sz="2400" b="0" i="1" smtClean="0">
                          <a:solidFill>
                            <a:schemeClr val="accent1"/>
                          </a:solidFill>
                          <a:latin typeface="Cambria Math" panose="02040503050406030204" pitchFamily="18" charset="0"/>
                        </a:rPr>
                        <m:t>=</m:t>
                      </m:r>
                      <m:f>
                        <m:fPr>
                          <m:ctrlPr>
                            <a:rPr lang="en-US" sz="2400" b="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74−67</m:t>
                          </m:r>
                        </m:num>
                        <m:den>
                          <m:r>
                            <a:rPr lang="en-US" sz="2400" b="0" i="1" smtClean="0">
                              <a:solidFill>
                                <a:schemeClr val="accent1"/>
                              </a:solidFill>
                              <a:latin typeface="Cambria Math" panose="02040503050406030204" pitchFamily="18" charset="0"/>
                            </a:rPr>
                            <m:t>4.29</m:t>
                          </m:r>
                        </m:den>
                      </m:f>
                      <m:r>
                        <a:rPr lang="en-US" sz="2400" b="0" i="1" smtClean="0">
                          <a:solidFill>
                            <a:schemeClr val="accent1"/>
                          </a:solidFill>
                          <a:latin typeface="Cambria Math" panose="02040503050406030204" pitchFamily="18" charset="0"/>
                        </a:rPr>
                        <m:t>=1.63</m:t>
                      </m:r>
                    </m:oMath>
                  </m:oMathPara>
                </a14:m>
                <a:endParaRPr lang="en-US" sz="2400" dirty="0" smtClean="0">
                  <a:solidFill>
                    <a:schemeClr val="accent1"/>
                  </a:solidFill>
                </a:endParaRPr>
              </a:p>
              <a:p>
                <a:pPr marL="292608" lvl="1" indent="0">
                  <a:lnSpc>
                    <a:spcPct val="150000"/>
                  </a:lnSpc>
                  <a:buNone/>
                </a:pPr>
                <a:r>
                  <a:rPr lang="en-US" sz="2400" dirty="0">
                    <a:solidFill>
                      <a:schemeClr val="accent1"/>
                    </a:solidFill>
                  </a:rPr>
                  <a:t>Brent’s height is about 1.63 standard deviations above the mean height of the class.</a:t>
                </a:r>
                <a:endParaRPr lang="en-US" sz="2400" dirty="0" smtClean="0">
                  <a:solidFill>
                    <a:schemeClr val="accent1"/>
                  </a:solidFill>
                </a:endParaRPr>
              </a:p>
              <a:p>
                <a:pPr marL="457200" indent="-457200">
                  <a:buAutoNum type="arabicPeriod" startAt="2"/>
                </a:pPr>
                <a:r>
                  <a:rPr lang="en-US" sz="2400" dirty="0"/>
                  <a:t>Brent is a member of the school’s basketball team. The mean height of the players on the team is 76 inches. Brent’s height translates to a </a:t>
                </a:r>
                <a:r>
                  <a:rPr lang="en-US" sz="2400" i="1" dirty="0"/>
                  <a:t>z</a:t>
                </a:r>
                <a:r>
                  <a:rPr lang="en-US" sz="2400" dirty="0"/>
                  <a:t>-score of –0.85 in the team’s height distribution. What is the standard deviation of the team members’ heights?</a:t>
                </a:r>
                <a:endParaRPr lang="en-US" sz="2400" dirty="0" smtClean="0"/>
              </a:p>
              <a:p>
                <a:pPr marL="292608" lvl="1" indent="0">
                  <a:lnSpc>
                    <a:spcPct val="110000"/>
                  </a:lnSpc>
                  <a:buNone/>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−0.85=</m:t>
                      </m:r>
                      <m:f>
                        <m:fPr>
                          <m:ctrlPr>
                            <a:rPr lang="en-US" sz="2400" b="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76−67</m:t>
                          </m:r>
                        </m:num>
                        <m:den>
                          <m:r>
                            <a:rPr lang="en-US" sz="2400" b="0" i="1" smtClean="0">
                              <a:solidFill>
                                <a:schemeClr val="accent1"/>
                              </a:solidFill>
                              <a:latin typeface="Cambria Math" panose="02040503050406030204" pitchFamily="18" charset="0"/>
                              <a:ea typeface="Cambria Math" panose="02040503050406030204" pitchFamily="18" charset="0"/>
                            </a:rPr>
                            <m:t>𝜎</m:t>
                          </m:r>
                        </m:den>
                      </m:f>
                    </m:oMath>
                  </m:oMathPara>
                </a14:m>
                <a:endParaRPr lang="en-US" sz="2400" dirty="0" smtClean="0">
                  <a:solidFill>
                    <a:schemeClr val="accent1"/>
                  </a:solidFill>
                </a:endParaRPr>
              </a:p>
              <a:p>
                <a:pPr marL="292608" lvl="1" indent="0">
                  <a:lnSpc>
                    <a:spcPct val="150000"/>
                  </a:lnSpc>
                  <a:buNone/>
                </a:pPr>
                <a14:m>
                  <m:oMathPara xmlns:m="http://schemas.openxmlformats.org/officeDocument/2006/math">
                    <m:oMathParaPr>
                      <m:jc m:val="centerGroup"/>
                    </m:oMathParaPr>
                    <m:oMath xmlns:m="http://schemas.openxmlformats.org/officeDocument/2006/math">
                      <m:r>
                        <a:rPr lang="en-US" sz="2400" i="1" smtClean="0">
                          <a:solidFill>
                            <a:schemeClr val="accent1"/>
                          </a:solidFill>
                          <a:latin typeface="Cambria Math" panose="02040503050406030204" pitchFamily="18" charset="0"/>
                          <a:ea typeface="Cambria Math" panose="02040503050406030204" pitchFamily="18" charset="0"/>
                        </a:rPr>
                        <m:t>𝜎</m:t>
                      </m:r>
                      <m:r>
                        <a:rPr lang="en-US" sz="2400" b="0" i="1" smtClean="0">
                          <a:solidFill>
                            <a:schemeClr val="accent1"/>
                          </a:solidFill>
                          <a:latin typeface="Cambria Math" panose="02040503050406030204" pitchFamily="18" charset="0"/>
                          <a:ea typeface="Cambria Math" panose="02040503050406030204" pitchFamily="18" charset="0"/>
                        </a:rPr>
                        <m:t>=2.35 </m:t>
                      </m:r>
                      <m:r>
                        <a:rPr lang="en-US" sz="2400" b="0" i="1" smtClean="0">
                          <a:solidFill>
                            <a:schemeClr val="accent1"/>
                          </a:solidFill>
                          <a:latin typeface="Cambria Math" panose="02040503050406030204" pitchFamily="18" charset="0"/>
                          <a:ea typeface="Cambria Math" panose="02040503050406030204" pitchFamily="18" charset="0"/>
                        </a:rPr>
                        <m:t>𝑖𝑛𝑐h𝑒𝑠</m:t>
                      </m:r>
                    </m:oMath>
                  </m:oMathPara>
                </a14:m>
                <a:endParaRPr lang="en-US" sz="2400" dirty="0" smtClean="0">
                  <a:solidFill>
                    <a:schemeClr val="accent1"/>
                  </a:solidFill>
                </a:endParaRP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8356" y="1840089"/>
                <a:ext cx="11796887" cy="4459111"/>
              </a:xfrm>
              <a:blipFill>
                <a:blip r:embed="rId2"/>
                <a:stretch>
                  <a:fillRect l="-1499" t="-3010" r="-1912"/>
                </a:stretch>
              </a:blipFill>
            </p:spPr>
            <p:txBody>
              <a:bodyPr/>
              <a:lstStyle/>
              <a:p>
                <a:r>
                  <a:rPr lang="en-US">
                    <a:noFill/>
                  </a:rPr>
                  <a:t> </a:t>
                </a:r>
              </a:p>
            </p:txBody>
          </p:sp>
        </mc:Fallback>
      </mc:AlternateContent>
    </p:spTree>
    <p:extLst>
      <p:ext uri="{BB962C8B-B14F-4D97-AF65-F5344CB8AC3E}">
        <p14:creationId xmlns:p14="http://schemas.microsoft.com/office/powerpoint/2010/main" val="232032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Transforming Data</a:t>
            </a:r>
            <a:endParaRPr lang="en-US" dirty="0"/>
          </a:p>
        </p:txBody>
      </p:sp>
      <p:sp>
        <p:nvSpPr>
          <p:cNvPr id="3" name="Content Placeholder 2"/>
          <p:cNvSpPr>
            <a:spLocks noGrp="1"/>
          </p:cNvSpPr>
          <p:nvPr>
            <p:ph idx="1"/>
          </p:nvPr>
        </p:nvSpPr>
        <p:spPr>
          <a:xfrm>
            <a:off x="417689" y="1766711"/>
            <a:ext cx="11311467" cy="4430888"/>
          </a:xfrm>
        </p:spPr>
        <p:txBody>
          <a:bodyPr>
            <a:noAutofit/>
          </a:bodyPr>
          <a:lstStyle/>
          <a:p>
            <a:r>
              <a:rPr lang="en-US" sz="2400" dirty="0" smtClean="0"/>
              <a:t>When we find </a:t>
            </a:r>
            <a:r>
              <a:rPr lang="en-US" sz="2400" i="1" dirty="0" smtClean="0"/>
              <a:t>z-</a:t>
            </a:r>
            <a:r>
              <a:rPr lang="en-US" sz="2400" dirty="0" smtClean="0"/>
              <a:t>scores, we are actually transforming our data to a standardized scale.</a:t>
            </a:r>
          </a:p>
          <a:p>
            <a:r>
              <a:rPr lang="en-US" sz="2400" dirty="0" smtClean="0"/>
              <a:t>Sometimes we transform data to switch between measurement units.  When we do this, it is important to know what happens to the center and spread of the transformed distribution.</a:t>
            </a:r>
          </a:p>
          <a:p>
            <a:pPr algn="ctr"/>
            <a:r>
              <a:rPr lang="en-US" sz="2400" dirty="0" smtClean="0"/>
              <a:t>The </a:t>
            </a:r>
            <a:r>
              <a:rPr lang="en-US" sz="2400" b="1" dirty="0" smtClean="0">
                <a:solidFill>
                  <a:schemeClr val="tx1">
                    <a:lumMod val="85000"/>
                    <a:lumOff val="15000"/>
                  </a:schemeClr>
                </a:solidFill>
              </a:rPr>
              <a:t>center</a:t>
            </a:r>
            <a:r>
              <a:rPr lang="en-US" sz="2400" dirty="0" smtClean="0"/>
              <a:t> is affected by:</a:t>
            </a:r>
          </a:p>
          <a:p>
            <a:pPr marL="201168" lvl="1" indent="0" algn="ctr">
              <a:buNone/>
            </a:pPr>
            <a:r>
              <a:rPr lang="en-US" sz="2400" dirty="0" smtClean="0">
                <a:solidFill>
                  <a:schemeClr val="accent1"/>
                </a:solidFill>
              </a:rPr>
              <a:t>Addition/subtraction</a:t>
            </a:r>
          </a:p>
          <a:p>
            <a:pPr marL="201168" lvl="1" indent="0" algn="ctr">
              <a:buNone/>
            </a:pPr>
            <a:r>
              <a:rPr lang="en-US" sz="2400" dirty="0" smtClean="0">
                <a:solidFill>
                  <a:schemeClr val="accent1"/>
                </a:solidFill>
              </a:rPr>
              <a:t>Multiplication/division</a:t>
            </a:r>
          </a:p>
          <a:p>
            <a:pPr algn="ctr"/>
            <a:r>
              <a:rPr lang="en-US" sz="2400" dirty="0" smtClean="0"/>
              <a:t>The </a:t>
            </a:r>
            <a:r>
              <a:rPr lang="en-US" sz="2400" b="1" dirty="0" smtClean="0">
                <a:solidFill>
                  <a:schemeClr val="tx1">
                    <a:lumMod val="85000"/>
                    <a:lumOff val="15000"/>
                  </a:schemeClr>
                </a:solidFill>
              </a:rPr>
              <a:t>spread</a:t>
            </a:r>
            <a:r>
              <a:rPr lang="en-US" sz="2400" dirty="0" smtClean="0"/>
              <a:t> is affected by:</a:t>
            </a:r>
          </a:p>
          <a:p>
            <a:pPr marL="201168" lvl="1" indent="0" algn="ctr">
              <a:buNone/>
            </a:pPr>
            <a:r>
              <a:rPr lang="en-US" sz="2400" dirty="0" smtClean="0">
                <a:solidFill>
                  <a:schemeClr val="accent1"/>
                </a:solidFill>
              </a:rPr>
              <a:t>Multiplication/division</a:t>
            </a:r>
          </a:p>
          <a:p>
            <a:pPr marL="201168" lvl="1" indent="0">
              <a:buNone/>
            </a:pPr>
            <a:endParaRPr lang="en-US" sz="2400" dirty="0" smtClean="0">
              <a:solidFill>
                <a:schemeClr val="accent1"/>
              </a:solidFill>
            </a:endParaRPr>
          </a:p>
          <a:p>
            <a:pPr marL="201168" lvl="1" indent="0">
              <a:buNone/>
            </a:pPr>
            <a:r>
              <a:rPr lang="en-US" sz="2400" dirty="0" smtClean="0">
                <a:solidFill>
                  <a:schemeClr val="accent1"/>
                </a:solidFill>
              </a:rPr>
              <a:t>*Shape and location of observations will remain unchanged!</a:t>
            </a:r>
            <a:endParaRPr lang="en-US" sz="2400" dirty="0">
              <a:solidFill>
                <a:schemeClr val="accent1"/>
              </a:solidFill>
            </a:endParaRPr>
          </a:p>
        </p:txBody>
      </p:sp>
    </p:spTree>
    <p:extLst>
      <p:ext uri="{BB962C8B-B14F-4D97-AF65-F5344CB8AC3E}">
        <p14:creationId xmlns:p14="http://schemas.microsoft.com/office/powerpoint/2010/main" val="42576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p:cTn id="2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i="1" dirty="0" smtClean="0"/>
              <a:t>Taxi Cabs</a:t>
            </a:r>
            <a:endParaRPr lang="en-US"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54756" y="1845734"/>
                <a:ext cx="10927644" cy="4634088"/>
              </a:xfrm>
            </p:spPr>
            <p:txBody>
              <a:bodyPr>
                <a:normAutofit/>
              </a:bodyPr>
              <a:lstStyle/>
              <a:p>
                <a:r>
                  <a:rPr lang="en-US" sz="2400" dirty="0" smtClean="0"/>
                  <a:t>In 2010, taxi cabs in New York City charged an initial fee of $2.50 plus $2 per mile.  In equation form, </a:t>
                </a:r>
                <a14:m>
                  <m:oMath xmlns:m="http://schemas.openxmlformats.org/officeDocument/2006/math">
                    <m:r>
                      <a:rPr lang="en-US" sz="2400" b="0" i="1" smtClean="0">
                        <a:latin typeface="Cambria Math" panose="02040503050406030204" pitchFamily="18" charset="0"/>
                      </a:rPr>
                      <m:t>𝑓𝑎𝑟𝑒</m:t>
                    </m:r>
                    <m:r>
                      <a:rPr lang="en-US" sz="2400" b="0" i="1" smtClean="0">
                        <a:latin typeface="Cambria Math" panose="02040503050406030204" pitchFamily="18" charset="0"/>
                      </a:rPr>
                      <m:t>=2.50+2(</m:t>
                    </m:r>
                    <m:r>
                      <a:rPr lang="en-US" sz="2400" b="0" i="1" smtClean="0">
                        <a:latin typeface="Cambria Math" panose="02040503050406030204" pitchFamily="18" charset="0"/>
                      </a:rPr>
                      <m:t>𝑚𝑖𝑙𝑒𝑠</m:t>
                    </m:r>
                    <m:r>
                      <a:rPr lang="en-US" sz="2400" b="0" i="1" smtClean="0">
                        <a:latin typeface="Cambria Math" panose="02040503050406030204" pitchFamily="18" charset="0"/>
                      </a:rPr>
                      <m:t>)</m:t>
                    </m:r>
                  </m:oMath>
                </a14:m>
                <a:r>
                  <a:rPr lang="en-US" sz="2400" dirty="0" smtClean="0"/>
                  <a:t>.  At the end of a month, a businessman collects all his taxi cab receipts and calculates some numerical summaries.  The mean fare he paid was $15.45, with a standard deviation of $10.20.</a:t>
                </a:r>
              </a:p>
              <a:p>
                <a:r>
                  <a:rPr lang="en-US" sz="2400" dirty="0" smtClean="0"/>
                  <a:t>What are the mean and standard deviation of the lengths of his cab rides in miles?</a:t>
                </a:r>
              </a:p>
              <a:p>
                <a:pPr marL="457200" indent="-457200">
                  <a:buFont typeface="+mj-lt"/>
                  <a:buAutoNum type="arabicPeriod"/>
                </a:pPr>
                <a:r>
                  <a:rPr lang="en-US" sz="2400" dirty="0" smtClean="0">
                    <a:solidFill>
                      <a:schemeClr val="accent1"/>
                    </a:solidFill>
                  </a:rPr>
                  <a:t>Solve the formula for miles.       </a:t>
                </a:r>
                <a14:m>
                  <m:oMath xmlns:m="http://schemas.openxmlformats.org/officeDocument/2006/math">
                    <m:r>
                      <a:rPr lang="en-US" sz="2400" b="0" i="1" smtClean="0">
                        <a:solidFill>
                          <a:schemeClr val="accent1"/>
                        </a:solidFill>
                        <a:latin typeface="Cambria Math" panose="02040503050406030204" pitchFamily="18" charset="0"/>
                      </a:rPr>
                      <m:t>𝑚𝑖𝑙𝑒𝑠</m:t>
                    </m:r>
                    <m:r>
                      <a:rPr lang="en-US" sz="2400" b="0" i="1" smtClean="0">
                        <a:solidFill>
                          <a:schemeClr val="accent1"/>
                        </a:solidFill>
                        <a:latin typeface="Cambria Math" panose="02040503050406030204" pitchFamily="18" charset="0"/>
                      </a:rPr>
                      <m:t>=</m:t>
                    </m:r>
                    <m:f>
                      <m:fPr>
                        <m:ctrlPr>
                          <a:rPr lang="en-US" sz="2400" b="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𝑓𝑎𝑟𝑒</m:t>
                        </m:r>
                        <m:r>
                          <a:rPr lang="en-US" sz="2400" b="0" i="1" smtClean="0">
                            <a:solidFill>
                              <a:schemeClr val="accent1"/>
                            </a:solidFill>
                            <a:latin typeface="Cambria Math" panose="02040503050406030204" pitchFamily="18" charset="0"/>
                          </a:rPr>
                          <m:t>−2.50</m:t>
                        </m:r>
                      </m:num>
                      <m:den>
                        <m:r>
                          <a:rPr lang="en-US" sz="2400" b="0" i="1" smtClean="0">
                            <a:solidFill>
                              <a:schemeClr val="accent1"/>
                            </a:solidFill>
                            <a:latin typeface="Cambria Math" panose="02040503050406030204" pitchFamily="18" charset="0"/>
                          </a:rPr>
                          <m:t>2</m:t>
                        </m:r>
                      </m:den>
                    </m:f>
                  </m:oMath>
                </a14:m>
                <a:endParaRPr lang="en-US" sz="2400" dirty="0" smtClean="0">
                  <a:solidFill>
                    <a:schemeClr val="accent1"/>
                  </a:solidFill>
                </a:endParaRPr>
              </a:p>
              <a:p>
                <a:pPr marL="457200" indent="-457200">
                  <a:buFont typeface="+mj-lt"/>
                  <a:buAutoNum type="arabicPeriod"/>
                </a:pPr>
                <a:r>
                  <a:rPr lang="en-US" sz="2400" dirty="0" smtClean="0">
                    <a:solidFill>
                      <a:schemeClr val="accent1"/>
                    </a:solidFill>
                  </a:rPr>
                  <a:t>Find mean:  </a:t>
                </a:r>
                <a14:m>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15.45−2.50</m:t>
                        </m:r>
                      </m:num>
                      <m:den>
                        <m:r>
                          <a:rPr lang="en-US" sz="2400" b="0" i="1" smtClean="0">
                            <a:solidFill>
                              <a:schemeClr val="accent1"/>
                            </a:solidFill>
                            <a:latin typeface="Cambria Math" panose="02040503050406030204" pitchFamily="18" charset="0"/>
                          </a:rPr>
                          <m:t>2</m:t>
                        </m:r>
                      </m:den>
                    </m:f>
                    <m:r>
                      <a:rPr lang="en-US" sz="2400" b="0" i="1" smtClean="0">
                        <a:solidFill>
                          <a:schemeClr val="accent1"/>
                        </a:solidFill>
                        <a:latin typeface="Cambria Math" panose="02040503050406030204" pitchFamily="18" charset="0"/>
                      </a:rPr>
                      <m:t>=6.475 </m:t>
                    </m:r>
                    <m:r>
                      <a:rPr lang="en-US" sz="2400" b="0" i="1" smtClean="0">
                        <a:solidFill>
                          <a:schemeClr val="accent1"/>
                        </a:solidFill>
                        <a:latin typeface="Cambria Math" panose="02040503050406030204" pitchFamily="18" charset="0"/>
                      </a:rPr>
                      <m:t>𝑚𝑖𝑙𝑒𝑠</m:t>
                    </m:r>
                  </m:oMath>
                </a14:m>
                <a:endParaRPr lang="en-US" sz="2400" dirty="0" smtClean="0">
                  <a:solidFill>
                    <a:schemeClr val="accent1"/>
                  </a:solidFill>
                </a:endParaRPr>
              </a:p>
              <a:p>
                <a:pPr marL="457200" indent="-457200">
                  <a:buFont typeface="+mj-lt"/>
                  <a:buAutoNum type="arabicPeriod"/>
                </a:pPr>
                <a:r>
                  <a:rPr lang="en-US" sz="2400" dirty="0" smtClean="0">
                    <a:solidFill>
                      <a:schemeClr val="accent1"/>
                    </a:solidFill>
                  </a:rPr>
                  <a:t>Find standard deviation:  </a:t>
                </a:r>
                <a14:m>
                  <m:oMath xmlns:m="http://schemas.openxmlformats.org/officeDocument/2006/math">
                    <m:f>
                      <m:fPr>
                        <m:ctrlPr>
                          <a:rPr lang="en-US" sz="2400" b="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10.20</m:t>
                        </m:r>
                      </m:num>
                      <m:den>
                        <m:r>
                          <a:rPr lang="en-US" sz="2400" b="0" i="1" smtClean="0">
                            <a:solidFill>
                              <a:schemeClr val="accent1"/>
                            </a:solidFill>
                            <a:latin typeface="Cambria Math" panose="02040503050406030204" pitchFamily="18" charset="0"/>
                          </a:rPr>
                          <m:t>2</m:t>
                        </m:r>
                      </m:den>
                    </m:f>
                    <m:r>
                      <a:rPr lang="en-US" sz="2400" b="0" i="1" smtClean="0">
                        <a:solidFill>
                          <a:schemeClr val="accent1"/>
                        </a:solidFill>
                        <a:latin typeface="Cambria Math" panose="02040503050406030204" pitchFamily="18" charset="0"/>
                      </a:rPr>
                      <m:t>=5.10 </m:t>
                    </m:r>
                    <m:r>
                      <a:rPr lang="en-US" sz="2400" b="0" i="1" smtClean="0">
                        <a:solidFill>
                          <a:schemeClr val="accent1"/>
                        </a:solidFill>
                        <a:latin typeface="Cambria Math" panose="02040503050406030204" pitchFamily="18" charset="0"/>
                      </a:rPr>
                      <m:t>𝑚𝑖𝑙𝑒𝑠</m:t>
                    </m:r>
                  </m:oMath>
                </a14:m>
                <a:r>
                  <a:rPr lang="en-US" sz="2400" dirty="0" smtClean="0">
                    <a:solidFill>
                      <a:schemeClr val="accent1"/>
                    </a:solidFill>
                  </a:rPr>
                  <a:t>   </a:t>
                </a:r>
              </a:p>
              <a:p>
                <a:pPr marL="292608" lvl="1" indent="0">
                  <a:buNone/>
                </a:pPr>
                <a:r>
                  <a:rPr lang="en-US" sz="2200" i="1" dirty="0" smtClean="0">
                    <a:solidFill>
                      <a:schemeClr val="accent1"/>
                    </a:solidFill>
                  </a:rPr>
                  <a:t>*addition/subtraction doesn’t affect the standard deviation.</a:t>
                </a:r>
                <a:endParaRPr lang="en-US" sz="2200" i="1"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54756" y="1845734"/>
                <a:ext cx="10927644" cy="4634088"/>
              </a:xfrm>
              <a:blipFill>
                <a:blip r:embed="rId2"/>
                <a:stretch>
                  <a:fillRect l="-1729" t="-1842"/>
                </a:stretch>
              </a:blipFill>
            </p:spPr>
            <p:txBody>
              <a:bodyPr/>
              <a:lstStyle/>
              <a:p>
                <a:r>
                  <a:rPr lang="en-US">
                    <a:noFill/>
                  </a:rPr>
                  <a:t> </a:t>
                </a:r>
              </a:p>
            </p:txBody>
          </p:sp>
        </mc:Fallback>
      </mc:AlternateContent>
      <p:pic>
        <p:nvPicPr>
          <p:cNvPr id="1030" name="Picture 6" descr="Image result for c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285" y="3850922"/>
            <a:ext cx="357187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17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 p. 97</a:t>
            </a:r>
            <a:endParaRPr lang="en-US" dirty="0"/>
          </a:p>
        </p:txBody>
      </p:sp>
      <p:sp>
        <p:nvSpPr>
          <p:cNvPr id="3" name="Content Placeholder 2"/>
          <p:cNvSpPr>
            <a:spLocks noGrp="1"/>
          </p:cNvSpPr>
          <p:nvPr>
            <p:ph idx="1"/>
          </p:nvPr>
        </p:nvSpPr>
        <p:spPr>
          <a:xfrm>
            <a:off x="711200" y="1845734"/>
            <a:ext cx="10769600" cy="4023360"/>
          </a:xfrm>
        </p:spPr>
        <p:txBody>
          <a:bodyPr>
            <a:normAutofit/>
          </a:bodyPr>
          <a:lstStyle/>
          <a:p>
            <a:pPr marL="0" indent="0">
              <a:buNone/>
            </a:pPr>
            <a:r>
              <a:rPr lang="en-US" sz="2400" dirty="0"/>
              <a:t>The figure below shows a </a:t>
            </a:r>
            <a:r>
              <a:rPr lang="en-US" sz="2400" dirty="0" err="1"/>
              <a:t>dotplot</a:t>
            </a:r>
            <a:r>
              <a:rPr lang="en-US" sz="2400" dirty="0"/>
              <a:t> of the height distribution for Mrs. </a:t>
            </a:r>
            <a:r>
              <a:rPr lang="en-US" sz="2400" dirty="0" err="1"/>
              <a:t>Navard’s</a:t>
            </a:r>
            <a:r>
              <a:rPr lang="en-US" sz="2400" dirty="0"/>
              <a:t> class, along with summary statistics from computer output</a:t>
            </a:r>
            <a:r>
              <a:rPr lang="en-US" sz="2400" dirty="0" smtClean="0"/>
              <a:t>.</a:t>
            </a:r>
          </a:p>
          <a:p>
            <a:pPr marL="457200" indent="-457200">
              <a:buAutoNum type="arabicPeriod"/>
            </a:pPr>
            <a:r>
              <a:rPr lang="en-US" sz="2400" dirty="0" smtClean="0"/>
              <a:t>Suppose </a:t>
            </a:r>
            <a:r>
              <a:rPr lang="en-US" sz="2400" dirty="0"/>
              <a:t>that you convert the class’s heights from inches to centimeters (1 inch = 2.54 cm). Describe the effect this will have on the shape, center, and spread of the distribution</a:t>
            </a:r>
            <a:r>
              <a:rPr lang="en-US" sz="2400" dirty="0" smtClean="0"/>
              <a:t>.</a:t>
            </a:r>
          </a:p>
          <a:p>
            <a:pPr marL="0" indent="0">
              <a:buNone/>
            </a:pPr>
            <a:r>
              <a:rPr lang="en-US" sz="2400" dirty="0" smtClean="0"/>
              <a:t>	</a:t>
            </a:r>
            <a:r>
              <a:rPr lang="en-US" sz="2400" dirty="0">
                <a:solidFill>
                  <a:schemeClr val="accent1"/>
                </a:solidFill>
              </a:rPr>
              <a:t>The shape will not change. The center and spread will be multiplied by 2.54.</a:t>
            </a:r>
          </a:p>
        </p:txBody>
      </p:sp>
      <p:pic>
        <p:nvPicPr>
          <p:cNvPr id="2050" name="Picture 2" descr="http://www.highschool.bfwpub.com/BrainHoney/Resource/6710/ebooks.bfwpub.com/tps4e/figures/2_UN970003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667" y="4268541"/>
            <a:ext cx="69056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372533" y="1845734"/>
            <a:ext cx="11469511" cy="4023360"/>
          </a:xfrm>
        </p:spPr>
        <p:txBody>
          <a:bodyPr/>
          <a:lstStyle/>
          <a:p>
            <a:pPr marL="457200" indent="-457200">
              <a:buAutoNum type="arabicPeriod" startAt="2"/>
            </a:pPr>
            <a:r>
              <a:rPr lang="en-US" sz="2400" dirty="0" smtClean="0"/>
              <a:t>If </a:t>
            </a:r>
            <a:r>
              <a:rPr lang="en-US" sz="2400" dirty="0"/>
              <a:t>Mrs. </a:t>
            </a:r>
            <a:r>
              <a:rPr lang="en-US" sz="2400" dirty="0" err="1"/>
              <a:t>Navard</a:t>
            </a:r>
            <a:r>
              <a:rPr lang="en-US" sz="2400" dirty="0"/>
              <a:t> had the entire class stand on a 6-inch-high platform and then had the students measure the distance from the top of their heads to the ground, how would the shape, center, and spread of this distribution compare with the original height distribution</a:t>
            </a:r>
            <a:r>
              <a:rPr lang="en-US" sz="2400" dirty="0" smtClean="0"/>
              <a:t>?</a:t>
            </a:r>
          </a:p>
          <a:p>
            <a:pPr marL="841248" lvl="4" indent="0">
              <a:buNone/>
            </a:pPr>
            <a:r>
              <a:rPr lang="en-US" sz="2400" dirty="0" smtClean="0">
                <a:solidFill>
                  <a:schemeClr val="accent1"/>
                </a:solidFill>
              </a:rPr>
              <a:t>The </a:t>
            </a:r>
            <a:r>
              <a:rPr lang="en-US" sz="2400" dirty="0">
                <a:solidFill>
                  <a:schemeClr val="accent1"/>
                </a:solidFill>
              </a:rPr>
              <a:t>shape and spread will not change. The center will have 6 inches added to it</a:t>
            </a:r>
            <a:r>
              <a:rPr lang="en-US" sz="2400" dirty="0" smtClean="0">
                <a:solidFill>
                  <a:schemeClr val="accent1"/>
                </a:solidFill>
              </a:rPr>
              <a:t>.</a:t>
            </a:r>
          </a:p>
          <a:p>
            <a:pPr marL="457200" indent="-457200">
              <a:buAutoNum type="arabicPeriod" startAt="3"/>
            </a:pPr>
            <a:r>
              <a:rPr lang="en-US" sz="2400" dirty="0" smtClean="0"/>
              <a:t>Now </a:t>
            </a:r>
            <a:r>
              <a:rPr lang="en-US" sz="2400" dirty="0"/>
              <a:t>suppose that you convert the class’s heights to </a:t>
            </a:r>
            <a:r>
              <a:rPr lang="en-US" sz="2400" i="1" dirty="0"/>
              <a:t>z</a:t>
            </a:r>
            <a:r>
              <a:rPr lang="en-US" sz="2400" dirty="0"/>
              <a:t>-scores. What would be the shape, center, and spread of this distribution? Explain</a:t>
            </a:r>
            <a:r>
              <a:rPr lang="en-US" sz="2400" dirty="0" smtClean="0"/>
              <a:t>.</a:t>
            </a:r>
          </a:p>
          <a:p>
            <a:pPr marL="841248" lvl="4" indent="0">
              <a:buNone/>
            </a:pPr>
            <a:r>
              <a:rPr lang="en-US" sz="2400" dirty="0" smtClean="0">
                <a:solidFill>
                  <a:schemeClr val="accent1"/>
                </a:solidFill>
              </a:rPr>
              <a:t>The </a:t>
            </a:r>
            <a:r>
              <a:rPr lang="en-US" sz="2400" dirty="0">
                <a:solidFill>
                  <a:schemeClr val="accent1"/>
                </a:solidFill>
              </a:rPr>
              <a:t>shape will not change. The mean will change to 0 and the standard deviation will change to </a:t>
            </a:r>
            <a:r>
              <a:rPr lang="en-US" sz="2400" dirty="0" smtClean="0">
                <a:solidFill>
                  <a:schemeClr val="accent1"/>
                </a:solidFill>
              </a:rPr>
              <a:t>1.</a:t>
            </a:r>
            <a:endParaRPr lang="en-US" sz="2400" b="1" dirty="0">
              <a:solidFill>
                <a:schemeClr val="accent1"/>
              </a:solidFill>
            </a:endParaRPr>
          </a:p>
          <a:p>
            <a:pPr marL="0" indent="0">
              <a:buNone/>
            </a:pPr>
            <a:endParaRPr lang="en-US" sz="2400" dirty="0" smtClean="0"/>
          </a:p>
          <a:p>
            <a:pPr marL="0" indent="0">
              <a:buNone/>
            </a:pPr>
            <a:endParaRPr lang="en-US" dirty="0"/>
          </a:p>
        </p:txBody>
      </p:sp>
    </p:spTree>
    <p:extLst>
      <p:ext uri="{BB962C8B-B14F-4D97-AF65-F5344CB8AC3E}">
        <p14:creationId xmlns:p14="http://schemas.microsoft.com/office/powerpoint/2010/main" val="53455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536027" y="1845734"/>
            <a:ext cx="4740165" cy="4023360"/>
          </a:xfrm>
        </p:spPr>
        <p:txBody>
          <a:bodyPr>
            <a:normAutofit/>
          </a:bodyPr>
          <a:lstStyle/>
          <a:p>
            <a:r>
              <a:rPr lang="en-US" sz="2400" dirty="0" smtClean="0"/>
              <a:t>In this section, you will learn how to describe the location of an individual in a distribution.</a:t>
            </a:r>
          </a:p>
          <a:p>
            <a:r>
              <a:rPr lang="en-US" sz="2400" dirty="0" smtClean="0"/>
              <a:t>This is a very important section and will reappear throughout the course.  </a:t>
            </a:r>
          </a:p>
          <a:p>
            <a:pPr algn="ctr"/>
            <a:r>
              <a:rPr lang="en-US" sz="2400" dirty="0" smtClean="0">
                <a:solidFill>
                  <a:schemeClr val="accent1"/>
                </a:solidFill>
              </a:rPr>
              <a:t>Make sure to master the idea of standardized score!</a:t>
            </a:r>
            <a:endParaRPr lang="en-US" sz="2400" dirty="0">
              <a:solidFill>
                <a:schemeClr val="accent1"/>
              </a:solidFill>
            </a:endParaRPr>
          </a:p>
        </p:txBody>
      </p:sp>
      <p:pic>
        <p:nvPicPr>
          <p:cNvPr id="4" name="Picture 3"/>
          <p:cNvPicPr>
            <a:picLocks noChangeAspect="1"/>
          </p:cNvPicPr>
          <p:nvPr/>
        </p:nvPicPr>
        <p:blipFill>
          <a:blip r:embed="rId2"/>
          <a:stretch>
            <a:fillRect/>
          </a:stretch>
        </p:blipFill>
        <p:spPr>
          <a:xfrm>
            <a:off x="5576986" y="2414376"/>
            <a:ext cx="6038850" cy="2886075"/>
          </a:xfrm>
          <a:prstGeom prst="rect">
            <a:avLst/>
          </a:prstGeom>
        </p:spPr>
      </p:pic>
    </p:spTree>
    <p:extLst>
      <p:ext uri="{BB962C8B-B14F-4D97-AF65-F5344CB8AC3E}">
        <p14:creationId xmlns:p14="http://schemas.microsoft.com/office/powerpoint/2010/main" val="11427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Curves</a:t>
            </a:r>
            <a:endParaRPr lang="en-US" dirty="0"/>
          </a:p>
        </p:txBody>
      </p:sp>
      <p:sp>
        <p:nvSpPr>
          <p:cNvPr id="3" name="Content Placeholder 2"/>
          <p:cNvSpPr>
            <a:spLocks noGrp="1"/>
          </p:cNvSpPr>
          <p:nvPr>
            <p:ph idx="1"/>
          </p:nvPr>
        </p:nvSpPr>
        <p:spPr>
          <a:xfrm>
            <a:off x="564444" y="2150534"/>
            <a:ext cx="7168445" cy="4023360"/>
          </a:xfrm>
        </p:spPr>
        <p:txBody>
          <a:bodyPr>
            <a:noAutofit/>
          </a:bodyPr>
          <a:lstStyle/>
          <a:p>
            <a:r>
              <a:rPr lang="en-US" sz="2400" dirty="0" smtClean="0"/>
              <a:t>When we have a large number of observations, we can describe the overall pattern using a smooth curve called a density curve.  </a:t>
            </a:r>
          </a:p>
          <a:p>
            <a:r>
              <a:rPr lang="en-US" sz="2400" dirty="0" smtClean="0"/>
              <a:t>A density curve:</a:t>
            </a:r>
          </a:p>
          <a:p>
            <a:pPr lvl="1">
              <a:buFont typeface="Arial" panose="020B0604020202020204" pitchFamily="34" charset="0"/>
              <a:buChar char="•"/>
            </a:pPr>
            <a:r>
              <a:rPr lang="en-US" sz="2400" dirty="0" smtClean="0"/>
              <a:t>is always above the horizontal axes</a:t>
            </a:r>
          </a:p>
          <a:p>
            <a:pPr lvl="1">
              <a:buFont typeface="Arial" panose="020B0604020202020204" pitchFamily="34" charset="0"/>
              <a:buChar char="•"/>
            </a:pPr>
            <a:r>
              <a:rPr lang="en-US" sz="2400" dirty="0" smtClean="0"/>
              <a:t>has area exactly 1 underneath it.</a:t>
            </a:r>
          </a:p>
          <a:p>
            <a:r>
              <a:rPr lang="en-US" sz="2400" dirty="0" smtClean="0"/>
              <a:t>No real set of data is exactly described by a density curve.  It is an approximation that is easy to use and accurate enough for practical use.</a:t>
            </a:r>
          </a:p>
        </p:txBody>
      </p:sp>
      <p:pic>
        <p:nvPicPr>
          <p:cNvPr id="3074" name="Picture 2" descr="Image result for density cur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324" y="2694538"/>
            <a:ext cx="3598898" cy="293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1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the Curve</a:t>
            </a:r>
            <a:endParaRPr lang="en-US" dirty="0"/>
          </a:p>
        </p:txBody>
      </p:sp>
      <p:sp>
        <p:nvSpPr>
          <p:cNvPr id="3" name="Content Placeholder 2"/>
          <p:cNvSpPr>
            <a:spLocks noGrp="1"/>
          </p:cNvSpPr>
          <p:nvPr>
            <p:ph idx="1"/>
          </p:nvPr>
        </p:nvSpPr>
        <p:spPr/>
        <p:txBody>
          <a:bodyPr>
            <a:normAutofit/>
          </a:bodyPr>
          <a:lstStyle/>
          <a:p>
            <a:r>
              <a:rPr lang="en-US" sz="2400" dirty="0"/>
              <a:t>Areas under a density curve represent proportions of the total number of observations.</a:t>
            </a:r>
          </a:p>
          <a:p>
            <a:r>
              <a:rPr lang="en-US" sz="2400" dirty="0"/>
              <a:t>The median is the “equal area” point, because half of the area is to the left and half is to the right</a:t>
            </a:r>
            <a:r>
              <a:rPr lang="en-US" sz="2400" dirty="0" smtClean="0"/>
              <a:t>.</a:t>
            </a:r>
            <a:endParaRPr lang="en-US" sz="2400" dirty="0"/>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130" y="3232680"/>
            <a:ext cx="5567892" cy="302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Mean of the Curve</a:t>
            </a:r>
            <a:endParaRPr lang="en-US" dirty="0"/>
          </a:p>
        </p:txBody>
      </p:sp>
      <p:sp>
        <p:nvSpPr>
          <p:cNvPr id="3" name="Content Placeholder 2"/>
          <p:cNvSpPr>
            <a:spLocks noGrp="1"/>
          </p:cNvSpPr>
          <p:nvPr>
            <p:ph idx="1"/>
          </p:nvPr>
        </p:nvSpPr>
        <p:spPr>
          <a:xfrm>
            <a:off x="273191" y="1941688"/>
            <a:ext cx="5438987" cy="4023360"/>
          </a:xfrm>
        </p:spPr>
        <p:txBody>
          <a:bodyPr>
            <a:normAutofit/>
          </a:bodyPr>
          <a:lstStyle/>
          <a:p>
            <a:r>
              <a:rPr lang="en-US" sz="2400" dirty="0" smtClean="0"/>
              <a:t>In a symmetric distribution, the mean and median will be the same.</a:t>
            </a:r>
          </a:p>
          <a:p>
            <a:r>
              <a:rPr lang="en-US" sz="2400" dirty="0" smtClean="0"/>
              <a:t>In a skewed distribution, the mean will be pulled away from the median in the direction of the tail.</a:t>
            </a:r>
          </a:p>
          <a:p>
            <a:r>
              <a:rPr lang="en-US" sz="2400" dirty="0"/>
              <a:t>The mean is also the “balance point” of the distribution.</a:t>
            </a:r>
          </a:p>
          <a:p>
            <a:endParaRPr lang="en-US" sz="2400" dirty="0"/>
          </a:p>
        </p:txBody>
      </p:sp>
      <p:pic>
        <p:nvPicPr>
          <p:cNvPr id="4" name="Picture 3"/>
          <p:cNvPicPr>
            <a:picLocks noChangeAspect="1"/>
          </p:cNvPicPr>
          <p:nvPr/>
        </p:nvPicPr>
        <p:blipFill>
          <a:blip r:embed="rId2"/>
          <a:stretch>
            <a:fillRect/>
          </a:stretch>
        </p:blipFill>
        <p:spPr>
          <a:xfrm>
            <a:off x="5760971" y="1941688"/>
            <a:ext cx="6431029" cy="2494845"/>
          </a:xfrm>
          <a:prstGeom prst="rect">
            <a:avLst/>
          </a:prstGeom>
        </p:spPr>
      </p:pic>
      <p:pic>
        <p:nvPicPr>
          <p:cNvPr id="5" name="Picture 4"/>
          <p:cNvPicPr>
            <a:picLocks noChangeAspect="1"/>
          </p:cNvPicPr>
          <p:nvPr/>
        </p:nvPicPr>
        <p:blipFill>
          <a:blip r:embed="rId3"/>
          <a:stretch>
            <a:fillRect/>
          </a:stretch>
        </p:blipFill>
        <p:spPr>
          <a:xfrm>
            <a:off x="2322106" y="4736687"/>
            <a:ext cx="8511858" cy="1432689"/>
          </a:xfrm>
          <a:prstGeom prst="rect">
            <a:avLst/>
          </a:prstGeom>
        </p:spPr>
      </p:pic>
    </p:spTree>
    <p:extLst>
      <p:ext uri="{BB962C8B-B14F-4D97-AF65-F5344CB8AC3E}">
        <p14:creationId xmlns:p14="http://schemas.microsoft.com/office/powerpoint/2010/main" val="328964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 p. 103</a:t>
            </a:r>
            <a:endParaRPr lang="en-US" dirty="0"/>
          </a:p>
        </p:txBody>
      </p:sp>
      <p:sp>
        <p:nvSpPr>
          <p:cNvPr id="3" name="Content Placeholder 2"/>
          <p:cNvSpPr>
            <a:spLocks noGrp="1"/>
          </p:cNvSpPr>
          <p:nvPr>
            <p:ph idx="1"/>
          </p:nvPr>
        </p:nvSpPr>
        <p:spPr>
          <a:xfrm>
            <a:off x="532836" y="1924756"/>
            <a:ext cx="6274364" cy="4023360"/>
          </a:xfrm>
        </p:spPr>
        <p:txBody>
          <a:bodyPr>
            <a:normAutofit/>
          </a:bodyPr>
          <a:lstStyle/>
          <a:p>
            <a:pPr marL="0" indent="0">
              <a:buNone/>
            </a:pPr>
            <a:r>
              <a:rPr lang="en-US" sz="2400" dirty="0"/>
              <a:t>Use the figure shown to answer the following questions.</a:t>
            </a:r>
          </a:p>
          <a:p>
            <a:pPr marL="457200" indent="-457200">
              <a:buAutoNum type="arabicPeriod"/>
            </a:pPr>
            <a:r>
              <a:rPr lang="en-US" sz="2400" dirty="0" smtClean="0"/>
              <a:t>Explain </a:t>
            </a:r>
            <a:r>
              <a:rPr lang="en-US" sz="2400" dirty="0"/>
              <a:t>why this is a legitimate density curve</a:t>
            </a:r>
            <a:r>
              <a:rPr lang="en-US" sz="2400" dirty="0" smtClean="0"/>
              <a:t>.</a:t>
            </a:r>
          </a:p>
          <a:p>
            <a:pPr marL="292608" lvl="1" indent="0">
              <a:buNone/>
            </a:pPr>
            <a:r>
              <a:rPr lang="en-US" sz="2200" dirty="0" smtClean="0">
                <a:solidFill>
                  <a:schemeClr val="accent1"/>
                </a:solidFill>
              </a:rPr>
              <a:t>The curve is positive everywhere and it has total area of 1.</a:t>
            </a:r>
          </a:p>
          <a:p>
            <a:pPr marL="457200" indent="-457200">
              <a:buAutoNum type="arabicPeriod"/>
            </a:pPr>
            <a:r>
              <a:rPr lang="en-US" sz="2400" dirty="0" smtClean="0"/>
              <a:t>About what proportion of observations lie between 7 and 8?</a:t>
            </a:r>
          </a:p>
          <a:p>
            <a:pPr marL="292608" lvl="1" indent="0">
              <a:buNone/>
            </a:pPr>
            <a:r>
              <a:rPr lang="en-US" sz="2200" dirty="0" smtClean="0">
                <a:solidFill>
                  <a:schemeClr val="accent1"/>
                </a:solidFill>
              </a:rPr>
              <a:t>About 12%</a:t>
            </a:r>
          </a:p>
          <a:p>
            <a:pPr marL="457200" indent="-457200">
              <a:buAutoNum type="arabicPeriod"/>
            </a:pPr>
            <a:r>
              <a:rPr lang="en-US" sz="2400" dirty="0" smtClean="0"/>
              <a:t>Mark the approximate location of the mean and median.</a:t>
            </a:r>
            <a:endParaRPr lang="en-US" sz="2400" dirty="0"/>
          </a:p>
          <a:p>
            <a:pPr marL="0" indent="0">
              <a:buNone/>
            </a:pPr>
            <a:endParaRPr lang="en-US" sz="2400" dirty="0"/>
          </a:p>
        </p:txBody>
      </p:sp>
      <p:pic>
        <p:nvPicPr>
          <p:cNvPr id="6146" name="Picture 2" descr="http://www.highschool.bfwpub.com/BrainHoney/Resource/6710/ebooks.bfwpub.com/tps4e/figures/2_UN1040001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820" y="2207384"/>
            <a:ext cx="4539930" cy="330006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9390785" y="3296356"/>
            <a:ext cx="0" cy="19529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31022" y="2562578"/>
            <a:ext cx="1" cy="26867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95644" y="5451834"/>
            <a:ext cx="1219200" cy="369332"/>
          </a:xfrm>
          <a:prstGeom prst="rect">
            <a:avLst/>
          </a:prstGeom>
          <a:noFill/>
        </p:spPr>
        <p:txBody>
          <a:bodyPr wrap="square" rtlCol="0">
            <a:spAutoFit/>
          </a:bodyPr>
          <a:lstStyle/>
          <a:p>
            <a:r>
              <a:rPr lang="en-US" dirty="0" smtClean="0">
                <a:solidFill>
                  <a:schemeClr val="accent1"/>
                </a:solidFill>
              </a:rPr>
              <a:t>mean</a:t>
            </a:r>
            <a:endParaRPr lang="en-US" dirty="0">
              <a:solidFill>
                <a:schemeClr val="accent1"/>
              </a:solidFill>
            </a:endParaRPr>
          </a:p>
        </p:txBody>
      </p:sp>
      <p:sp>
        <p:nvSpPr>
          <p:cNvPr id="12" name="TextBox 11"/>
          <p:cNvSpPr txBox="1"/>
          <p:nvPr/>
        </p:nvSpPr>
        <p:spPr>
          <a:xfrm>
            <a:off x="9731022" y="5525279"/>
            <a:ext cx="1219200" cy="369332"/>
          </a:xfrm>
          <a:prstGeom prst="rect">
            <a:avLst/>
          </a:prstGeom>
          <a:noFill/>
        </p:spPr>
        <p:txBody>
          <a:bodyPr wrap="square" rtlCol="0">
            <a:spAutoFit/>
          </a:bodyPr>
          <a:lstStyle/>
          <a:p>
            <a:r>
              <a:rPr lang="en-US" dirty="0" smtClean="0">
                <a:solidFill>
                  <a:schemeClr val="accent1"/>
                </a:solidFill>
              </a:rPr>
              <a:t>median</a:t>
            </a:r>
            <a:endParaRPr lang="en-US" dirty="0">
              <a:solidFill>
                <a:schemeClr val="accent1"/>
              </a:solidFill>
            </a:endParaRPr>
          </a:p>
        </p:txBody>
      </p:sp>
      <p:cxnSp>
        <p:nvCxnSpPr>
          <p:cNvPr id="13" name="Straight Arrow Connector 12"/>
          <p:cNvCxnSpPr/>
          <p:nvPr/>
        </p:nvCxnSpPr>
        <p:spPr>
          <a:xfrm flipV="1">
            <a:off x="9268178" y="5249334"/>
            <a:ext cx="122607" cy="387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9763319" y="5322778"/>
            <a:ext cx="307941" cy="313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2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pPr marL="457200" indent="-457200">
              <a:buAutoNum type="arabicPeriod" startAt="4"/>
            </a:pPr>
            <a:r>
              <a:rPr lang="en-US" sz="2400" dirty="0" smtClean="0"/>
              <a:t>Explain why the mean and median have the relationship that they do in this case.</a:t>
            </a:r>
          </a:p>
          <a:p>
            <a:pPr marL="292608" lvl="1" indent="0">
              <a:buNone/>
            </a:pPr>
            <a:r>
              <a:rPr lang="en-US" sz="2400" dirty="0" smtClean="0">
                <a:solidFill>
                  <a:schemeClr val="accent1"/>
                </a:solidFill>
              </a:rPr>
              <a:t>The mean is less than the median in this case because the distribution is skewed to the left.</a:t>
            </a:r>
          </a:p>
          <a:p>
            <a:pPr marL="292608" lvl="1" indent="0">
              <a:buNone/>
            </a:pPr>
            <a:endParaRPr lang="en-US" dirty="0"/>
          </a:p>
        </p:txBody>
      </p:sp>
    </p:spTree>
    <p:extLst>
      <p:ext uri="{BB962C8B-B14F-4D97-AF65-F5344CB8AC3E}">
        <p14:creationId xmlns:p14="http://schemas.microsoft.com/office/powerpoint/2010/main" val="387354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Position:  Percentiles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78069" y="1845734"/>
                <a:ext cx="11014841" cy="4428942"/>
              </a:xfrm>
            </p:spPr>
            <p:txBody>
              <a:bodyPr>
                <a:normAutofit/>
              </a:bodyPr>
              <a:lstStyle/>
              <a:p>
                <a:r>
                  <a:rPr lang="en-US" sz="2400" dirty="0" smtClean="0"/>
                  <a:t>A common way to measure position within a distribution is to tell what percent of observations fall below the value in question.</a:t>
                </a:r>
              </a:p>
              <a:p>
                <a:r>
                  <a:rPr lang="en-US" sz="2400" dirty="0" smtClean="0"/>
                  <a:t>The </a:t>
                </a:r>
                <a:r>
                  <a:rPr lang="en-US" sz="2400" b="1" dirty="0" err="1" smtClean="0"/>
                  <a:t>pth</a:t>
                </a:r>
                <a:r>
                  <a:rPr lang="en-US" sz="2400" dirty="0" smtClean="0"/>
                  <a:t> </a:t>
                </a:r>
                <a:r>
                  <a:rPr lang="en-US" sz="2400" b="1" dirty="0" smtClean="0"/>
                  <a:t>percentile</a:t>
                </a:r>
                <a:r>
                  <a:rPr lang="en-US" sz="2400" dirty="0" smtClean="0"/>
                  <a:t> of a distribution is the value with </a:t>
                </a:r>
                <a:r>
                  <a:rPr lang="en-US" sz="2400" i="1" dirty="0" smtClean="0"/>
                  <a:t>p</a:t>
                </a:r>
                <a:r>
                  <a:rPr lang="en-US" sz="2400" dirty="0" smtClean="0"/>
                  <a:t> percent of the observations </a:t>
                </a:r>
                <a:r>
                  <a:rPr lang="en-US" sz="2400" u="sng" dirty="0" smtClean="0"/>
                  <a:t>less than</a:t>
                </a:r>
                <a:r>
                  <a:rPr lang="en-US" sz="2400" dirty="0" smtClean="0"/>
                  <a:t> it.</a:t>
                </a:r>
              </a:p>
              <a:p>
                <a:r>
                  <a:rPr lang="en-US" sz="2400" dirty="0" smtClean="0"/>
                  <a:t>To find an individual’s percentile:</a:t>
                </a:r>
              </a:p>
              <a:p>
                <a:pPr marL="0" indent="0">
                  <a:lnSpc>
                    <a:spcPct val="150000"/>
                  </a:lnSpc>
                  <a:buNone/>
                </a:pPr>
                <a14:m>
                  <m:oMathPara xmlns:m="http://schemas.openxmlformats.org/officeDocument/2006/math">
                    <m:oMathParaPr>
                      <m:jc m:val="center"/>
                    </m:oMathParaPr>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𝑜𝑓</m:t>
                          </m:r>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𝑖𝑛𝑑𝑖𝑣𝑖𝑑𝑢𝑎𝑙𝑠</m:t>
                          </m:r>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𝑏𝑒𝑙𝑜𝑤</m:t>
                          </m:r>
                          <m:r>
                            <a:rPr lang="en-US" sz="2400" b="0" i="1" smtClean="0">
                              <a:solidFill>
                                <a:schemeClr val="accent1"/>
                              </a:solidFill>
                              <a:latin typeface="Cambria Math" panose="02040503050406030204" pitchFamily="18" charset="0"/>
                            </a:rPr>
                            <m:t> </m:t>
                          </m:r>
                        </m:num>
                        <m:den>
                          <m:r>
                            <a:rPr lang="en-US" sz="2400" b="0" i="1" smtClean="0">
                              <a:solidFill>
                                <a:schemeClr val="accent1"/>
                              </a:solidFill>
                              <a:latin typeface="Cambria Math" panose="02040503050406030204" pitchFamily="18" charset="0"/>
                            </a:rPr>
                            <m:t>𝑡𝑜𝑡𝑎𝑙</m:t>
                          </m:r>
                          <m:r>
                            <a:rPr lang="en-US" sz="2400" b="0" i="1" smtClean="0">
                              <a:solidFill>
                                <a:schemeClr val="accent1"/>
                              </a:solidFill>
                              <a:latin typeface="Cambria Math" panose="02040503050406030204" pitchFamily="18" charset="0"/>
                            </a:rPr>
                            <m:t> # </m:t>
                          </m:r>
                          <m:r>
                            <a:rPr lang="en-US" sz="2400" b="0" i="1" smtClean="0">
                              <a:solidFill>
                                <a:schemeClr val="accent1"/>
                              </a:solidFill>
                              <a:latin typeface="Cambria Math" panose="02040503050406030204" pitchFamily="18" charset="0"/>
                            </a:rPr>
                            <m:t>𝑜𝑓</m:t>
                          </m:r>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𝑖𝑛𝑑𝑖𝑣𝑖𝑑𝑢𝑎𝑙𝑠</m:t>
                          </m:r>
                        </m:den>
                      </m:f>
                      <m:r>
                        <a:rPr lang="en-US" sz="2400" i="1" smtClean="0">
                          <a:solidFill>
                            <a:schemeClr val="accent1"/>
                          </a:solidFill>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100</m:t>
                      </m:r>
                    </m:oMath>
                  </m:oMathPara>
                </a14:m>
                <a:endParaRPr lang="en-US" sz="2400" dirty="0" smtClean="0">
                  <a:solidFill>
                    <a:schemeClr val="accent1"/>
                  </a:solidFill>
                </a:endParaRPr>
              </a:p>
              <a:p>
                <a:r>
                  <a:rPr lang="en-US" sz="2400" i="1" dirty="0" smtClean="0"/>
                  <a:t>*Percentiles </a:t>
                </a:r>
                <a:r>
                  <a:rPr lang="en-US" sz="2400" i="1" dirty="0" smtClean="0"/>
                  <a:t>should be whole numbers, so make sure to always round to the nearest integer.</a:t>
                </a:r>
                <a:endParaRPr lang="en-US" sz="2400"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78069" y="1845734"/>
                <a:ext cx="11014841" cy="4428942"/>
              </a:xfrm>
              <a:blipFill>
                <a:blip r:embed="rId2"/>
                <a:stretch>
                  <a:fillRect l="-885" t="-1928"/>
                </a:stretch>
              </a:blipFill>
            </p:spPr>
            <p:txBody>
              <a:bodyPr/>
              <a:lstStyle/>
              <a:p>
                <a:r>
                  <a:rPr lang="en-US">
                    <a:noFill/>
                  </a:rPr>
                  <a:t> </a:t>
                </a:r>
              </a:p>
            </p:txBody>
          </p:sp>
        </mc:Fallback>
      </mc:AlternateContent>
    </p:spTree>
    <p:extLst>
      <p:ext uri="{BB962C8B-B14F-4D97-AF65-F5344CB8AC3E}">
        <p14:creationId xmlns:p14="http://schemas.microsoft.com/office/powerpoint/2010/main" val="288221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i="1" dirty="0" smtClean="0"/>
              <a:t>Wins in Baseball</a:t>
            </a:r>
            <a:endParaRPr lang="en-US" dirty="0"/>
          </a:p>
        </p:txBody>
      </p:sp>
      <p:sp>
        <p:nvSpPr>
          <p:cNvPr id="3" name="Content Placeholder 2"/>
          <p:cNvSpPr>
            <a:spLocks noGrp="1"/>
          </p:cNvSpPr>
          <p:nvPr>
            <p:ph idx="1"/>
          </p:nvPr>
        </p:nvSpPr>
        <p:spPr>
          <a:xfrm>
            <a:off x="135467" y="1896532"/>
            <a:ext cx="6765052" cy="3972561"/>
          </a:xfrm>
        </p:spPr>
        <p:txBody>
          <a:bodyPr/>
          <a:lstStyle/>
          <a:p>
            <a:r>
              <a:rPr lang="en-US" sz="2400" dirty="0" smtClean="0"/>
              <a:t>The </a:t>
            </a:r>
            <a:r>
              <a:rPr lang="en-US" sz="2400" dirty="0" err="1" smtClean="0"/>
              <a:t>stemplot</a:t>
            </a:r>
            <a:r>
              <a:rPr lang="en-US" sz="2400" dirty="0" smtClean="0"/>
              <a:t> shows the number of wins for each of the 30 Major League Baseball teams in 2009.  Find the percentiles for the following teams:</a:t>
            </a:r>
          </a:p>
          <a:p>
            <a:pPr marL="749808" lvl="1" indent="-457200">
              <a:buFont typeface="+mj-lt"/>
              <a:buAutoNum type="alphaLcParenR"/>
            </a:pPr>
            <a:r>
              <a:rPr lang="en-US" sz="2400" dirty="0" smtClean="0"/>
              <a:t>The Colorado Rockies, who won 92 games.</a:t>
            </a:r>
          </a:p>
          <a:p>
            <a:pPr marL="749808" lvl="1" indent="-457200">
              <a:buFont typeface="+mj-lt"/>
              <a:buAutoNum type="alphaLcParenR"/>
            </a:pPr>
            <a:r>
              <a:rPr lang="en-US" sz="2400" dirty="0" smtClean="0"/>
              <a:t>The New York Yankees, who won 103 games.</a:t>
            </a:r>
          </a:p>
          <a:p>
            <a:pPr marL="749808" lvl="1" indent="-457200">
              <a:buFont typeface="+mj-lt"/>
              <a:buAutoNum type="alphaLcParenR"/>
            </a:pPr>
            <a:r>
              <a:rPr lang="en-US" sz="2400" dirty="0" smtClean="0"/>
              <a:t>The Kansas City Royals and Cleveland Indians, who both won 65 games.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0519" y="1737360"/>
            <a:ext cx="5291481" cy="183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1671145" y="4572000"/>
                <a:ext cx="4666593" cy="1666225"/>
              </a:xfrm>
              <a:prstGeom prst="rect">
                <a:avLst/>
              </a:prstGeom>
              <a:noFill/>
            </p:spPr>
            <p:txBody>
              <a:bodyPr wrap="square" rtlCol="0">
                <a:spAutoFit/>
              </a:bodyPr>
              <a:lstStyle/>
              <a:p>
                <a:pPr marL="342900" indent="-342900">
                  <a:buFont typeface="+mj-lt"/>
                  <a:buAutoNum type="alphaLcParenR"/>
                </a:pPr>
                <a:r>
                  <a:rPr lang="en-US" sz="2400" dirty="0" smtClean="0">
                    <a:solidFill>
                      <a:schemeClr val="accent1"/>
                    </a:solidFill>
                  </a:rPr>
                  <a:t> </a:t>
                </a:r>
                <a14:m>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24</m:t>
                        </m:r>
                      </m:num>
                      <m:den>
                        <m:r>
                          <a:rPr lang="en-US" sz="2400" b="0" i="1" smtClean="0">
                            <a:solidFill>
                              <a:schemeClr val="accent1"/>
                            </a:solidFill>
                            <a:latin typeface="Cambria Math" panose="02040503050406030204" pitchFamily="18" charset="0"/>
                          </a:rPr>
                          <m:t>30</m:t>
                        </m:r>
                      </m:den>
                    </m:f>
                    <m:r>
                      <a:rPr lang="en-US" sz="2400" b="0" i="1" smtClean="0">
                        <a:solidFill>
                          <a:schemeClr val="accent1"/>
                        </a:solidFill>
                        <a:latin typeface="Cambria Math" panose="02040503050406030204" pitchFamily="18" charset="0"/>
                      </a:rPr>
                      <m:t>=</m:t>
                    </m:r>
                  </m:oMath>
                </a14:m>
                <a:r>
                  <a:rPr lang="en-US" sz="2400" dirty="0" smtClean="0">
                    <a:solidFill>
                      <a:schemeClr val="accent1"/>
                    </a:solidFill>
                  </a:rPr>
                  <a:t> 80</a:t>
                </a:r>
                <a:r>
                  <a:rPr lang="en-US" sz="2400" baseline="30000" dirty="0" smtClean="0">
                    <a:solidFill>
                      <a:schemeClr val="accent1"/>
                    </a:solidFill>
                  </a:rPr>
                  <a:t>th</a:t>
                </a:r>
                <a:r>
                  <a:rPr lang="en-US" sz="2400" dirty="0" smtClean="0">
                    <a:solidFill>
                      <a:schemeClr val="accent1"/>
                    </a:solidFill>
                  </a:rPr>
                  <a:t> percentile</a:t>
                </a:r>
              </a:p>
              <a:p>
                <a:pPr marL="342900" indent="-342900">
                  <a:buFont typeface="+mj-lt"/>
                  <a:buAutoNum type="alphaLcParenR"/>
                </a:pPr>
                <a:r>
                  <a:rPr lang="en-US" sz="2400" dirty="0" smtClean="0">
                    <a:solidFill>
                      <a:schemeClr val="accent1"/>
                    </a:solidFill>
                  </a:rPr>
                  <a:t> </a:t>
                </a:r>
                <a14:m>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29</m:t>
                        </m:r>
                      </m:num>
                      <m:den>
                        <m:r>
                          <a:rPr lang="en-US" sz="2400" b="0" i="1" smtClean="0">
                            <a:solidFill>
                              <a:schemeClr val="accent1"/>
                            </a:solidFill>
                            <a:latin typeface="Cambria Math" panose="02040503050406030204" pitchFamily="18" charset="0"/>
                          </a:rPr>
                          <m:t>30</m:t>
                        </m:r>
                      </m:den>
                    </m:f>
                    <m:r>
                      <a:rPr lang="en-US" sz="2400" b="0" i="1" smtClean="0">
                        <a:solidFill>
                          <a:schemeClr val="accent1"/>
                        </a:solidFill>
                        <a:latin typeface="Cambria Math" panose="02040503050406030204" pitchFamily="18" charset="0"/>
                      </a:rPr>
                      <m:t>=</m:t>
                    </m:r>
                  </m:oMath>
                </a14:m>
                <a:r>
                  <a:rPr lang="en-US" sz="2400" dirty="0" smtClean="0">
                    <a:solidFill>
                      <a:schemeClr val="accent1"/>
                    </a:solidFill>
                  </a:rPr>
                  <a:t> 97</a:t>
                </a:r>
                <a:r>
                  <a:rPr lang="en-US" sz="2400" baseline="30000" dirty="0" smtClean="0">
                    <a:solidFill>
                      <a:schemeClr val="accent1"/>
                    </a:solidFill>
                  </a:rPr>
                  <a:t>th</a:t>
                </a:r>
                <a:r>
                  <a:rPr lang="en-US" sz="2400" dirty="0" smtClean="0">
                    <a:solidFill>
                      <a:schemeClr val="accent1"/>
                    </a:solidFill>
                  </a:rPr>
                  <a:t> percentile</a:t>
                </a:r>
              </a:p>
              <a:p>
                <a:pPr marL="342900" indent="-342900">
                  <a:buFont typeface="+mj-lt"/>
                  <a:buAutoNum type="alphaLcParenR"/>
                </a:pPr>
                <a:r>
                  <a:rPr lang="en-US" sz="2400" dirty="0">
                    <a:solidFill>
                      <a:schemeClr val="accent1"/>
                    </a:solidFill>
                  </a:rPr>
                  <a:t> </a:t>
                </a:r>
                <a14:m>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3</m:t>
                        </m:r>
                      </m:num>
                      <m:den>
                        <m:r>
                          <a:rPr lang="en-US" sz="2400" b="0" i="1" smtClean="0">
                            <a:solidFill>
                              <a:schemeClr val="accent1"/>
                            </a:solidFill>
                            <a:latin typeface="Cambria Math" panose="02040503050406030204" pitchFamily="18" charset="0"/>
                          </a:rPr>
                          <m:t>30</m:t>
                        </m:r>
                      </m:den>
                    </m:f>
                    <m:r>
                      <a:rPr lang="en-US" sz="2400" b="0" i="1" smtClean="0">
                        <a:solidFill>
                          <a:schemeClr val="accent1"/>
                        </a:solidFill>
                        <a:latin typeface="Cambria Math" panose="02040503050406030204" pitchFamily="18" charset="0"/>
                      </a:rPr>
                      <m:t>=</m:t>
                    </m:r>
                  </m:oMath>
                </a14:m>
                <a:r>
                  <a:rPr lang="en-US" sz="2400" dirty="0" smtClean="0">
                    <a:solidFill>
                      <a:schemeClr val="accent1"/>
                    </a:solidFill>
                  </a:rPr>
                  <a:t> 10</a:t>
                </a:r>
                <a:r>
                  <a:rPr lang="en-US" sz="2400" baseline="30000" dirty="0" smtClean="0">
                    <a:solidFill>
                      <a:schemeClr val="accent1"/>
                    </a:solidFill>
                  </a:rPr>
                  <a:t>th</a:t>
                </a:r>
                <a:r>
                  <a:rPr lang="en-US" sz="2400" dirty="0" smtClean="0">
                    <a:solidFill>
                      <a:schemeClr val="accent1"/>
                    </a:solidFill>
                  </a:rPr>
                  <a:t> percentil3</a:t>
                </a:r>
                <a:endParaRPr lang="en-US" sz="2400"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671145" y="4572000"/>
                <a:ext cx="4666593" cy="1666225"/>
              </a:xfrm>
              <a:prstGeom prst="rect">
                <a:avLst/>
              </a:prstGeom>
              <a:blipFill>
                <a:blip r:embed="rId3"/>
                <a:stretch>
                  <a:fillRect l="-2089" b="-2930"/>
                </a:stretch>
              </a:blipFill>
            </p:spPr>
            <p:txBody>
              <a:bodyPr/>
              <a:lstStyle/>
              <a:p>
                <a:r>
                  <a:rPr lang="en-US">
                    <a:noFill/>
                  </a:rPr>
                  <a:t> </a:t>
                </a:r>
              </a:p>
            </p:txBody>
          </p:sp>
        </mc:Fallback>
      </mc:AlternateContent>
      <p:sp>
        <p:nvSpPr>
          <p:cNvPr id="6" name="TextBox 5"/>
          <p:cNvSpPr txBox="1"/>
          <p:nvPr/>
        </p:nvSpPr>
        <p:spPr>
          <a:xfrm>
            <a:off x="6432331" y="4346252"/>
            <a:ext cx="5591503" cy="1631216"/>
          </a:xfrm>
          <a:prstGeom prst="rect">
            <a:avLst/>
          </a:prstGeom>
          <a:noFill/>
          <a:ln w="19050">
            <a:solidFill>
              <a:schemeClr val="accent1"/>
            </a:solidFill>
          </a:ln>
        </p:spPr>
        <p:txBody>
          <a:bodyPr wrap="square" rtlCol="0">
            <a:spAutoFit/>
          </a:bodyPr>
          <a:lstStyle/>
          <a:p>
            <a:r>
              <a:rPr lang="en-US" sz="2000" dirty="0" smtClean="0"/>
              <a:t>*Using this method, an observation will never fall at the 100</a:t>
            </a:r>
            <a:r>
              <a:rPr lang="en-US" sz="2000" baseline="30000" dirty="0" smtClean="0"/>
              <a:t>th</a:t>
            </a:r>
            <a:r>
              <a:rPr lang="en-US" sz="2000" dirty="0" smtClean="0"/>
              <a:t> percentile.  An alternate method uses all the observation </a:t>
            </a:r>
            <a:r>
              <a:rPr lang="en-US" sz="2000" i="1" dirty="0" smtClean="0"/>
              <a:t>less than or equal to</a:t>
            </a:r>
            <a:r>
              <a:rPr lang="en-US" sz="2000" dirty="0" smtClean="0"/>
              <a:t> it, which can result in the 100</a:t>
            </a:r>
            <a:r>
              <a:rPr lang="en-US" sz="2000" baseline="30000" dirty="0" smtClean="0"/>
              <a:t>th</a:t>
            </a:r>
            <a:r>
              <a:rPr lang="en-US" sz="2000" dirty="0" smtClean="0"/>
              <a:t> percentile.  Either method is fine to use on the AP exam.</a:t>
            </a:r>
            <a:endParaRPr lang="en-US" sz="2000" dirty="0"/>
          </a:p>
        </p:txBody>
      </p:sp>
    </p:spTree>
    <p:extLst>
      <p:ext uri="{BB962C8B-B14F-4D97-AF65-F5344CB8AC3E}">
        <p14:creationId xmlns:p14="http://schemas.microsoft.com/office/powerpoint/2010/main" val="6525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Relative </a:t>
            </a:r>
            <a:r>
              <a:rPr lang="en-US" dirty="0"/>
              <a:t>F</a:t>
            </a:r>
            <a:r>
              <a:rPr lang="en-US" dirty="0" smtClean="0"/>
              <a:t>requency Graphs</a:t>
            </a:r>
            <a:endParaRPr lang="en-US" dirty="0"/>
          </a:p>
        </p:txBody>
      </p:sp>
      <p:sp>
        <p:nvSpPr>
          <p:cNvPr id="3" name="Content Placeholder 2"/>
          <p:cNvSpPr>
            <a:spLocks noGrp="1"/>
          </p:cNvSpPr>
          <p:nvPr>
            <p:ph idx="1"/>
          </p:nvPr>
        </p:nvSpPr>
        <p:spPr>
          <a:xfrm>
            <a:off x="304800" y="1845734"/>
            <a:ext cx="11719034" cy="603176"/>
          </a:xfrm>
        </p:spPr>
        <p:txBody>
          <a:bodyPr>
            <a:normAutofit/>
          </a:bodyPr>
          <a:lstStyle/>
          <a:p>
            <a:r>
              <a:rPr lang="en-US" dirty="0" smtClean="0"/>
              <a:t>Cumulative relative frequency graphs, or ogives, provide a graphical tool to find percentiles in a distribution.</a:t>
            </a:r>
          </a:p>
          <a:p>
            <a:pPr marL="0" indent="0">
              <a:buNone/>
            </a:pPr>
            <a:endParaRPr lang="en-US" dirty="0"/>
          </a:p>
        </p:txBody>
      </p:sp>
      <p:pic>
        <p:nvPicPr>
          <p:cNvPr id="2052" name="Picture 4" descr="http://www.highschool.bfwpub.com/BrainHoney/Resource/6710/ebooks.bfwpub.com/tps4e/tables/2_T_UN_3_b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002" y="3833593"/>
            <a:ext cx="8999931" cy="28509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01683" y="2974051"/>
            <a:ext cx="2154620" cy="400110"/>
          </a:xfrm>
          <a:prstGeom prst="rect">
            <a:avLst/>
          </a:prstGeom>
          <a:noFill/>
        </p:spPr>
        <p:txBody>
          <a:bodyPr wrap="square" rtlCol="0">
            <a:spAutoFit/>
          </a:bodyPr>
          <a:lstStyle/>
          <a:p>
            <a:pPr algn="ctr"/>
            <a:r>
              <a:rPr lang="en-US" sz="2000" dirty="0">
                <a:solidFill>
                  <a:schemeClr val="accent1"/>
                </a:solidFill>
              </a:rPr>
              <a:t>G</a:t>
            </a:r>
            <a:r>
              <a:rPr lang="en-US" sz="2000" dirty="0" smtClean="0">
                <a:solidFill>
                  <a:schemeClr val="accent1"/>
                </a:solidFill>
              </a:rPr>
              <a:t>iven frequencies</a:t>
            </a:r>
            <a:endParaRPr lang="en-US" sz="2000" dirty="0">
              <a:solidFill>
                <a:schemeClr val="accent1"/>
              </a:solidFill>
            </a:endParaRPr>
          </a:p>
        </p:txBody>
      </p:sp>
      <mc:AlternateContent xmlns:mc="http://schemas.openxmlformats.org/markup-compatibility/2006" xmlns:a14="http://schemas.microsoft.com/office/drawing/2010/main">
        <mc:Choice Requires="a14">
          <p:sp>
            <p:nvSpPr>
              <p:cNvPr id="7" name="TextBox 6"/>
              <p:cNvSpPr txBox="1"/>
              <p:nvPr/>
            </p:nvSpPr>
            <p:spPr>
              <a:xfrm>
                <a:off x="3467670" y="2448910"/>
                <a:ext cx="2154620" cy="6776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chemeClr val="accent1"/>
                              </a:solidFill>
                              <a:latin typeface="Cambria Math" panose="02040503050406030204" pitchFamily="18" charset="0"/>
                            </a:rPr>
                          </m:ctrlPr>
                        </m:fPr>
                        <m:num>
                          <m:r>
                            <a:rPr lang="en-US" sz="2000" b="0" i="1" smtClean="0">
                              <a:solidFill>
                                <a:schemeClr val="accent1"/>
                              </a:solidFill>
                              <a:latin typeface="Cambria Math" panose="02040503050406030204" pitchFamily="18" charset="0"/>
                            </a:rPr>
                            <m:t>𝑓𝑟𝑒𝑞𝑢𝑒𝑛𝑐𝑦</m:t>
                          </m:r>
                        </m:num>
                        <m:den>
                          <m:r>
                            <a:rPr lang="en-US" sz="2000" b="0" i="1" smtClean="0">
                              <a:solidFill>
                                <a:schemeClr val="accent1"/>
                              </a:solidFill>
                              <a:latin typeface="Cambria Math" panose="02040503050406030204" pitchFamily="18" charset="0"/>
                            </a:rPr>
                            <m:t>𝑡𝑜𝑡𝑎𝑙</m:t>
                          </m:r>
                          <m:r>
                            <a:rPr lang="en-US" sz="2000" b="0" i="1" smtClean="0">
                              <a:solidFill>
                                <a:schemeClr val="accent1"/>
                              </a:solidFill>
                              <a:latin typeface="Cambria Math" panose="02040503050406030204" pitchFamily="18" charset="0"/>
                            </a:rPr>
                            <m:t> </m:t>
                          </m:r>
                          <m:r>
                            <a:rPr lang="en-US" sz="2000" b="0" i="1" smtClean="0">
                              <a:solidFill>
                                <a:schemeClr val="accent1"/>
                              </a:solidFill>
                              <a:latin typeface="Cambria Math" panose="02040503050406030204" pitchFamily="18" charset="0"/>
                            </a:rPr>
                            <m:t>𝑖𝑛𝑑𝑖𝑣𝑖𝑑𝑢𝑎𝑙𝑠</m:t>
                          </m:r>
                        </m:den>
                      </m:f>
                    </m:oMath>
                  </m:oMathPara>
                </a14:m>
                <a:endParaRPr lang="en-US" sz="2000" dirty="0">
                  <a:solidFill>
                    <a:schemeClr val="accent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467670" y="2448910"/>
                <a:ext cx="2154620" cy="677621"/>
              </a:xfrm>
              <a:prstGeom prst="rect">
                <a:avLst/>
              </a:prstGeom>
              <a:blipFill>
                <a:blip r:embed="rId4"/>
                <a:stretch>
                  <a:fillRect/>
                </a:stretch>
              </a:blipFill>
            </p:spPr>
            <p:txBody>
              <a:bodyPr/>
              <a:lstStyle/>
              <a:p>
                <a:r>
                  <a:rPr lang="en-US">
                    <a:noFill/>
                  </a:rPr>
                  <a:t> </a:t>
                </a:r>
              </a:p>
            </p:txBody>
          </p:sp>
        </mc:Fallback>
      </mc:AlternateContent>
      <p:sp>
        <p:nvSpPr>
          <p:cNvPr id="8" name="TextBox 7"/>
          <p:cNvSpPr txBox="1"/>
          <p:nvPr/>
        </p:nvSpPr>
        <p:spPr>
          <a:xfrm>
            <a:off x="6147164" y="2358498"/>
            <a:ext cx="2154620" cy="1015663"/>
          </a:xfrm>
          <a:prstGeom prst="rect">
            <a:avLst/>
          </a:prstGeom>
          <a:noFill/>
        </p:spPr>
        <p:txBody>
          <a:bodyPr wrap="square" rtlCol="0">
            <a:spAutoFit/>
          </a:bodyPr>
          <a:lstStyle/>
          <a:p>
            <a:pPr algn="ctr"/>
            <a:r>
              <a:rPr lang="en-US" sz="2000" dirty="0" smtClean="0">
                <a:solidFill>
                  <a:schemeClr val="accent1"/>
                </a:solidFill>
              </a:rPr>
              <a:t>Add counts for current class and all previous classes</a:t>
            </a:r>
            <a:endParaRPr lang="en-US" sz="2000" dirty="0">
              <a:solidFill>
                <a:schemeClr val="accent1"/>
              </a:solidFill>
            </a:endParaRPr>
          </a:p>
        </p:txBody>
      </p:sp>
      <mc:AlternateContent xmlns:mc="http://schemas.openxmlformats.org/markup-compatibility/2006" xmlns:a14="http://schemas.microsoft.com/office/drawing/2010/main">
        <mc:Choice Requires="a14">
          <p:sp>
            <p:nvSpPr>
              <p:cNvPr id="9" name="TextBox 8"/>
              <p:cNvSpPr txBox="1"/>
              <p:nvPr/>
            </p:nvSpPr>
            <p:spPr>
              <a:xfrm>
                <a:off x="9029017" y="2635240"/>
                <a:ext cx="2879641" cy="6776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chemeClr val="accent1"/>
                              </a:solidFill>
                              <a:latin typeface="Cambria Math" panose="02040503050406030204" pitchFamily="18" charset="0"/>
                            </a:rPr>
                          </m:ctrlPr>
                        </m:fPr>
                        <m:num>
                          <m:r>
                            <a:rPr lang="en-US" sz="2000" b="0" i="1" smtClean="0">
                              <a:solidFill>
                                <a:schemeClr val="accent1"/>
                              </a:solidFill>
                              <a:latin typeface="Cambria Math" panose="02040503050406030204" pitchFamily="18" charset="0"/>
                            </a:rPr>
                            <m:t>𝑐𝑢𝑚𝑢𝑙𝑎𝑡𝑖𝑣𝑒</m:t>
                          </m:r>
                          <m:r>
                            <a:rPr lang="en-US" sz="2000" b="0" i="1" smtClean="0">
                              <a:solidFill>
                                <a:schemeClr val="accent1"/>
                              </a:solidFill>
                              <a:latin typeface="Cambria Math" panose="02040503050406030204" pitchFamily="18" charset="0"/>
                            </a:rPr>
                            <m:t> </m:t>
                          </m:r>
                          <m:r>
                            <a:rPr lang="en-US" sz="2000" i="1">
                              <a:solidFill>
                                <a:schemeClr val="accent1"/>
                              </a:solidFill>
                              <a:latin typeface="Cambria Math" panose="02040503050406030204" pitchFamily="18" charset="0"/>
                            </a:rPr>
                            <m:t>𝑓𝑟𝑒𝑞𝑢𝑒𝑛𝑐𝑦</m:t>
                          </m:r>
                        </m:num>
                        <m:den>
                          <m:r>
                            <a:rPr lang="en-US" sz="2000" i="1">
                              <a:solidFill>
                                <a:schemeClr val="accent1"/>
                              </a:solidFill>
                              <a:latin typeface="Cambria Math" panose="02040503050406030204" pitchFamily="18" charset="0"/>
                            </a:rPr>
                            <m:t>𝑡𝑜𝑡𝑎𝑙</m:t>
                          </m:r>
                          <m:r>
                            <a:rPr lang="en-US" sz="2000" i="1">
                              <a:solidFill>
                                <a:schemeClr val="accent1"/>
                              </a:solidFill>
                              <a:latin typeface="Cambria Math" panose="02040503050406030204" pitchFamily="18" charset="0"/>
                            </a:rPr>
                            <m:t> </m:t>
                          </m:r>
                          <m:r>
                            <a:rPr lang="en-US" sz="2000" i="1">
                              <a:solidFill>
                                <a:schemeClr val="accent1"/>
                              </a:solidFill>
                              <a:latin typeface="Cambria Math" panose="02040503050406030204" pitchFamily="18" charset="0"/>
                            </a:rPr>
                            <m:t>𝑖𝑛𝑑𝑖𝑣𝑖𝑑𝑢𝑎𝑙𝑠</m:t>
                          </m:r>
                        </m:den>
                      </m:f>
                    </m:oMath>
                  </m:oMathPara>
                </a14:m>
                <a:endParaRPr lang="en-US" sz="2000" dirty="0">
                  <a:solidFill>
                    <a:schemeClr val="accent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029017" y="2635240"/>
                <a:ext cx="2879641" cy="677621"/>
              </a:xfrm>
              <a:prstGeom prst="rect">
                <a:avLst/>
              </a:prstGeom>
              <a:blipFill>
                <a:blip r:embed="rId5"/>
                <a:stretch>
                  <a:fillRect/>
                </a:stretch>
              </a:blipFill>
            </p:spPr>
            <p:txBody>
              <a:bodyPr/>
              <a:lstStyle/>
              <a:p>
                <a:r>
                  <a:rPr lang="en-US">
                    <a:noFill/>
                  </a:rPr>
                  <a:t> </a:t>
                </a:r>
              </a:p>
            </p:txBody>
          </p:sp>
        </mc:Fallback>
      </mc:AlternateContent>
      <p:cxnSp>
        <p:nvCxnSpPr>
          <p:cNvPr id="6" name="Straight Arrow Connector 5"/>
          <p:cNvCxnSpPr>
            <a:stCxn id="4" idx="2"/>
          </p:cNvCxnSpPr>
          <p:nvPr/>
        </p:nvCxnSpPr>
        <p:spPr>
          <a:xfrm>
            <a:off x="2278993" y="3374161"/>
            <a:ext cx="746429" cy="610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a:off x="4544980" y="3126531"/>
            <a:ext cx="557895" cy="707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p:cNvCxnSpPr>
          <p:nvPr/>
        </p:nvCxnSpPr>
        <p:spPr>
          <a:xfrm flipH="1">
            <a:off x="7123980" y="3374161"/>
            <a:ext cx="100494" cy="459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2"/>
          </p:cNvCxnSpPr>
          <p:nvPr/>
        </p:nvCxnSpPr>
        <p:spPr>
          <a:xfrm flipH="1">
            <a:off x="9787467" y="3312861"/>
            <a:ext cx="681371" cy="520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49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it!</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Start at 0.</a:t>
            </a:r>
          </a:p>
          <a:p>
            <a:pPr>
              <a:buFont typeface="Arial" panose="020B0604020202020204" pitchFamily="34" charset="0"/>
              <a:buChar char="•"/>
            </a:pPr>
            <a:r>
              <a:rPr lang="en-US" sz="2400" dirty="0" smtClean="0"/>
              <a:t>Plot each cumulative relative frequency.</a:t>
            </a:r>
          </a:p>
          <a:p>
            <a:pPr>
              <a:buFont typeface="Arial" panose="020B0604020202020204" pitchFamily="34" charset="0"/>
              <a:buChar char="•"/>
            </a:pPr>
            <a:r>
              <a:rPr lang="en-US" sz="2400" dirty="0" smtClean="0"/>
              <a:t>Connect each point with a segment.</a:t>
            </a:r>
          </a:p>
          <a:p>
            <a:pPr>
              <a:buFont typeface="Arial" panose="020B0604020202020204" pitchFamily="34" charset="0"/>
              <a:buChar char="•"/>
            </a:pPr>
            <a:r>
              <a:rPr lang="en-US" sz="2400" dirty="0" smtClean="0"/>
              <a:t>Label your axes!!!!</a:t>
            </a:r>
            <a:endParaRPr lang="en-US" sz="2400" dirty="0"/>
          </a:p>
        </p:txBody>
      </p:sp>
      <p:pic>
        <p:nvPicPr>
          <p:cNvPr id="4" name="Picture 2" descr="http://www.highschool.bfwpub.com/BrainHoney/Resource/6710/ebooks.bfwpub.com/tps4e/figures/2_1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567" y="232416"/>
            <a:ext cx="4805307" cy="3539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highschool.bfwpub.com/BrainHoney/Resource/6710/ebooks.bfwpub.com/tps4e/tables/2_T_UN_3_b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86" y="3825960"/>
            <a:ext cx="8999931" cy="285098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8658578" y="2979294"/>
            <a:ext cx="12459" cy="1584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005788" y="2630311"/>
            <a:ext cx="239229" cy="2491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005787" y="1845734"/>
            <a:ext cx="878165" cy="3580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8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graph:</a:t>
            </a:r>
            <a:endParaRPr lang="en-US" dirty="0"/>
          </a:p>
        </p:txBody>
      </p:sp>
      <p:sp>
        <p:nvSpPr>
          <p:cNvPr id="3" name="Content Placeholder 2"/>
          <p:cNvSpPr>
            <a:spLocks noGrp="1"/>
          </p:cNvSpPr>
          <p:nvPr>
            <p:ph idx="1"/>
          </p:nvPr>
        </p:nvSpPr>
        <p:spPr>
          <a:xfrm>
            <a:off x="406400" y="1845734"/>
            <a:ext cx="6807200" cy="4023360"/>
          </a:xfrm>
        </p:spPr>
        <p:txBody>
          <a:bodyPr/>
          <a:lstStyle/>
          <a:p>
            <a:r>
              <a:rPr lang="en-US" dirty="0" smtClean="0"/>
              <a:t>1.  What do the steepest segments tell us?</a:t>
            </a:r>
          </a:p>
          <a:p>
            <a:r>
              <a:rPr lang="en-US" dirty="0" smtClean="0">
                <a:solidFill>
                  <a:schemeClr val="accent1"/>
                </a:solidFill>
              </a:rPr>
              <a:t>The cumulative relative frequency is increasing quickly.   Between age 50 and 60 is where the most rapid growth occurs, so most presidents were in their 50s when they were inaugurated.</a:t>
            </a:r>
          </a:p>
          <a:p>
            <a:r>
              <a:rPr lang="en-US" dirty="0" smtClean="0"/>
              <a:t>2.  About what percent of presidents were younger than 55 at inauguration?</a:t>
            </a:r>
          </a:p>
          <a:p>
            <a:r>
              <a:rPr lang="en-US" dirty="0" smtClean="0">
                <a:solidFill>
                  <a:schemeClr val="accent1"/>
                </a:solidFill>
              </a:rPr>
              <a:t>About 50% </a:t>
            </a:r>
          </a:p>
          <a:p>
            <a:r>
              <a:rPr lang="en-US" dirty="0" smtClean="0"/>
              <a:t>3.  About what percent of presidents were between 55 and 59 when they were inaugurated?</a:t>
            </a:r>
          </a:p>
          <a:p>
            <a:r>
              <a:rPr lang="en-US" dirty="0" smtClean="0">
                <a:solidFill>
                  <a:schemeClr val="accent1"/>
                </a:solidFill>
              </a:rPr>
              <a:t>77% - 50% = 27%</a:t>
            </a:r>
            <a:endParaRPr lang="en-US" dirty="0">
              <a:solidFill>
                <a:schemeClr val="accent1"/>
              </a:solidFill>
            </a:endParaRPr>
          </a:p>
        </p:txBody>
      </p:sp>
      <p:pic>
        <p:nvPicPr>
          <p:cNvPr id="4" name="Picture 2" descr="http://www.highschool.bfwpub.com/BrainHoney/Resource/6710/ebooks.bfwpub.com/tps4e/figures/2_1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878" y="2087735"/>
            <a:ext cx="4805307" cy="35393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58667" y="3612444"/>
            <a:ext cx="1998133" cy="13433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69956" y="2929466"/>
            <a:ext cx="2607733" cy="20263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21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 p. 89</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a:t>Mark receives a score report detailing his performance on a statewide test. On the math section, Mark earned a raw score of 39, which placed him at the 68th percentile. This means </a:t>
            </a:r>
            <a:r>
              <a:rPr lang="en-US" sz="2400" dirty="0" smtClean="0"/>
              <a:t>that</a:t>
            </a:r>
            <a:endParaRPr lang="en-US" sz="2400" dirty="0"/>
          </a:p>
          <a:p>
            <a:pPr marL="749808" lvl="1" indent="-457200">
              <a:buFont typeface="+mj-lt"/>
              <a:buAutoNum type="alphaLcParenR"/>
            </a:pPr>
            <a:r>
              <a:rPr lang="en-US" sz="2400" dirty="0" smtClean="0"/>
              <a:t>Mark </a:t>
            </a:r>
            <a:r>
              <a:rPr lang="en-US" sz="2400" dirty="0"/>
              <a:t>did better than about 39% of the students who took the </a:t>
            </a:r>
            <a:r>
              <a:rPr lang="en-US" sz="2400" dirty="0" smtClean="0"/>
              <a:t>test.</a:t>
            </a:r>
            <a:endParaRPr lang="en-US" sz="2400" dirty="0"/>
          </a:p>
          <a:p>
            <a:pPr marL="749808" lvl="1" indent="-457200">
              <a:buFont typeface="+mj-lt"/>
              <a:buAutoNum type="alphaLcParenR"/>
            </a:pPr>
            <a:r>
              <a:rPr lang="en-US" sz="2400" dirty="0" smtClean="0"/>
              <a:t>Mark </a:t>
            </a:r>
            <a:r>
              <a:rPr lang="en-US" sz="2400" dirty="0"/>
              <a:t>did worse than about 39% of the students who took the </a:t>
            </a:r>
            <a:r>
              <a:rPr lang="en-US" sz="2400" dirty="0" smtClean="0"/>
              <a:t>test.</a:t>
            </a:r>
            <a:endParaRPr lang="en-US" sz="2400" dirty="0"/>
          </a:p>
          <a:p>
            <a:pPr marL="749808" lvl="1" indent="-457200">
              <a:buFont typeface="+mj-lt"/>
              <a:buAutoNum type="alphaLcParenR"/>
            </a:pPr>
            <a:r>
              <a:rPr lang="en-US" sz="2400" dirty="0" smtClean="0"/>
              <a:t>Mark </a:t>
            </a:r>
            <a:r>
              <a:rPr lang="en-US" sz="2400" dirty="0"/>
              <a:t>did better than about 68% of the students who took the </a:t>
            </a:r>
            <a:r>
              <a:rPr lang="en-US" sz="2400" dirty="0" smtClean="0"/>
              <a:t>test.</a:t>
            </a:r>
            <a:endParaRPr lang="en-US" sz="2400" dirty="0"/>
          </a:p>
          <a:p>
            <a:pPr marL="749808" lvl="1" indent="-457200">
              <a:buFont typeface="+mj-lt"/>
              <a:buAutoNum type="alphaLcParenR"/>
            </a:pPr>
            <a:r>
              <a:rPr lang="en-US" sz="2400" dirty="0" smtClean="0"/>
              <a:t>Mark </a:t>
            </a:r>
            <a:r>
              <a:rPr lang="en-US" sz="2400" dirty="0"/>
              <a:t>did worse than about 68% of the students who took the </a:t>
            </a:r>
            <a:r>
              <a:rPr lang="en-US" sz="2400" dirty="0" smtClean="0"/>
              <a:t>test.</a:t>
            </a:r>
            <a:endParaRPr lang="en-US" sz="2400" dirty="0"/>
          </a:p>
          <a:p>
            <a:pPr marL="749808" lvl="1" indent="-457200">
              <a:buFont typeface="+mj-lt"/>
              <a:buAutoNum type="alphaLcParenR"/>
            </a:pPr>
            <a:r>
              <a:rPr lang="en-US" sz="2400" dirty="0" smtClean="0"/>
              <a:t>Mark </a:t>
            </a:r>
            <a:r>
              <a:rPr lang="en-US" sz="2400" dirty="0"/>
              <a:t>got fewer than half of the questions correct on this test.</a:t>
            </a:r>
          </a:p>
        </p:txBody>
      </p:sp>
      <p:sp>
        <p:nvSpPr>
          <p:cNvPr id="4" name="Rectangle 3"/>
          <p:cNvSpPr/>
          <p:nvPr/>
        </p:nvSpPr>
        <p:spPr>
          <a:xfrm>
            <a:off x="821403" y="3395749"/>
            <a:ext cx="55175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162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891822" y="1845734"/>
            <a:ext cx="9539112" cy="4023360"/>
          </a:xfrm>
        </p:spPr>
        <p:txBody>
          <a:bodyPr/>
          <a:lstStyle/>
          <a:p>
            <a:pPr marL="457200" indent="-457200">
              <a:buAutoNum type="arabicPeriod" startAt="2"/>
            </a:pPr>
            <a:r>
              <a:rPr lang="en-US" dirty="0" smtClean="0"/>
              <a:t>Mrs</a:t>
            </a:r>
            <a:r>
              <a:rPr lang="en-US" dirty="0"/>
              <a:t>. Munson is concerned about how her daughter’s height and weight compare with those of other girls of the same age. She uses an online calculator to determine that her daughter is at the 87th percentile for weight and the 67th percentile for height. Explain to Mrs. Munson what this means</a:t>
            </a:r>
            <a:r>
              <a:rPr lang="en-US" dirty="0" smtClean="0"/>
              <a:t>.</a:t>
            </a:r>
          </a:p>
          <a:p>
            <a:pPr marL="292608" lvl="1" indent="0">
              <a:buNone/>
            </a:pPr>
            <a:r>
              <a:rPr lang="en-US" sz="2400" dirty="0">
                <a:solidFill>
                  <a:schemeClr val="accent1"/>
                </a:solidFill>
              </a:rPr>
              <a:t>Her daughter weighs more than 87% of girls her age and she is taller than 67% of girls her age.</a:t>
            </a:r>
            <a:endParaRPr lang="en-US" sz="2400" dirty="0" smtClean="0">
              <a:solidFill>
                <a:schemeClr val="accent1"/>
              </a:solidFill>
            </a:endParaRPr>
          </a:p>
          <a:p>
            <a:pPr marL="0" indent="0">
              <a:buNone/>
            </a:pPr>
            <a:endParaRPr lang="en-US" dirty="0" smtClean="0"/>
          </a:p>
          <a:p>
            <a:pPr marL="457200" indent="-457200">
              <a:buAutoNum type="arabicPeriod" startAt="2"/>
            </a:pPr>
            <a:endParaRPr lang="en-US" dirty="0" smtClean="0"/>
          </a:p>
          <a:p>
            <a:pPr marL="0" indent="0">
              <a:buNone/>
            </a:pPr>
            <a:endParaRPr lang="en-US" dirty="0"/>
          </a:p>
        </p:txBody>
      </p:sp>
    </p:spTree>
    <p:extLst>
      <p:ext uri="{BB962C8B-B14F-4D97-AF65-F5344CB8AC3E}">
        <p14:creationId xmlns:p14="http://schemas.microsoft.com/office/powerpoint/2010/main" val="17339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483</TotalTime>
  <Words>1463</Words>
  <Application>Microsoft Office PowerPoint</Application>
  <PresentationFormat>Widescreen</PresentationFormat>
  <Paragraphs>135</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 Math</vt:lpstr>
      <vt:lpstr>Retrospect</vt:lpstr>
      <vt:lpstr>2.1 Describing Location in a Distribution</vt:lpstr>
      <vt:lpstr>Overview</vt:lpstr>
      <vt:lpstr>Measuring Position:  Percentiles</vt:lpstr>
      <vt:lpstr>Example:  Wins in Baseball</vt:lpstr>
      <vt:lpstr>Cumulative Relative Frequency Graphs</vt:lpstr>
      <vt:lpstr>Graph it!</vt:lpstr>
      <vt:lpstr>Interpreting the graph:</vt:lpstr>
      <vt:lpstr>Check Your Understanding, p. 89</vt:lpstr>
      <vt:lpstr>Continued…</vt:lpstr>
      <vt:lpstr>Continued…</vt:lpstr>
      <vt:lpstr>Measuring Position:  z-scores</vt:lpstr>
      <vt:lpstr>Some tips:</vt:lpstr>
      <vt:lpstr>How to find a z-score</vt:lpstr>
      <vt:lpstr>Check Your Understanding, p. 91</vt:lpstr>
      <vt:lpstr>Continued….</vt:lpstr>
      <vt:lpstr>Transforming Data</vt:lpstr>
      <vt:lpstr>Example:  Taxi Cabs</vt:lpstr>
      <vt:lpstr>Check Your Understanding, p. 97</vt:lpstr>
      <vt:lpstr>Continued…</vt:lpstr>
      <vt:lpstr>Density Curves</vt:lpstr>
      <vt:lpstr>Under the Curve</vt:lpstr>
      <vt:lpstr>The Mean of the Curve</vt:lpstr>
      <vt:lpstr>Check Your Understanding, p. 103</vt:lpstr>
      <vt:lpstr>Continued…</vt:lpstr>
    </vt:vector>
  </TitlesOfParts>
  <Company>School District of Manatee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Describing Location in a Distribution</dc:title>
  <dc:creator>Shawna Nance</dc:creator>
  <cp:lastModifiedBy>Shawna Nance</cp:lastModifiedBy>
  <cp:revision>60</cp:revision>
  <dcterms:created xsi:type="dcterms:W3CDTF">2017-05-23T15:03:35Z</dcterms:created>
  <dcterms:modified xsi:type="dcterms:W3CDTF">2017-05-26T12:21:56Z</dcterms:modified>
</cp:coreProperties>
</file>